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_rels/notesSlide30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6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0.xml" ContentType="application/vnd.openxmlformats-officedocument.presentationml.notesSlide+xml"/>
  <Override PartName="/ppt/_rels/presentation.xml.rels" ContentType="application/vnd.openxmlformats-package.relationships+xml"/>
  <Override PartName="/ppt/media/image59.jpeg" ContentType="image/jpeg"/>
  <Override PartName="/ppt/media/image6.png" ContentType="image/png"/>
  <Override PartName="/ppt/media/image18.png" ContentType="image/png"/>
  <Override PartName="/ppt/media/image57.wmf" ContentType="image/x-wmf"/>
  <Override PartName="/ppt/media/image56.png" ContentType="image/png"/>
  <Override PartName="/ppt/media/image55.wmf" ContentType="image/x-wmf"/>
  <Override PartName="/ppt/media/image49.wmf" ContentType="image/x-wmf"/>
  <Override PartName="/ppt/media/image50.png" ContentType="image/png"/>
  <Override PartName="/ppt/media/image48.wmf" ContentType="image/x-wmf"/>
  <Override PartName="/ppt/media/image47.wmf" ContentType="image/x-wmf"/>
  <Override PartName="/ppt/media/image46.wmf" ContentType="image/x-wmf"/>
  <Override PartName="/ppt/media/image45.png" ContentType="image/png"/>
  <Override PartName="/ppt/media/image44.png" ContentType="image/png"/>
  <Override PartName="/ppt/media/image75.jpeg" ContentType="image/jpeg"/>
  <Override PartName="/ppt/media/image43.png" ContentType="image/png"/>
  <Override PartName="/ppt/media/image42.png" ContentType="image/png"/>
  <Override PartName="/ppt/media/image54.wmf" ContentType="image/x-wmf"/>
  <Override PartName="/ppt/media/image19.jpeg" ContentType="image/jpeg"/>
  <Override PartName="/ppt/media/image25.png" ContentType="image/png"/>
  <Override PartName="/ppt/media/image14.png" ContentType="image/png"/>
  <Override PartName="/ppt/media/image2.png" ContentType="image/png"/>
  <Override PartName="/ppt/media/image69.png" ContentType="image/png"/>
  <Override PartName="/ppt/media/image32.png" ContentType="image/png"/>
  <Override PartName="/ppt/media/image31.png" ContentType="image/png"/>
  <Override PartName="/ppt/media/image68.png" ContentType="image/png"/>
  <Override PartName="/ppt/media/image15.jpeg" ContentType="image/jpeg"/>
  <Override PartName="/ppt/media/image64.png" ContentType="image/png"/>
  <Override PartName="/ppt/media/image16.jpeg" ContentType="image/jpeg"/>
  <Override PartName="/ppt/media/image74.png" ContentType="image/png"/>
  <Override PartName="/ppt/media/image58.wmf" ContentType="image/x-wmf"/>
  <Override PartName="/ppt/media/image60.png" ContentType="image/png"/>
  <Override PartName="/ppt/media/image71.png" ContentType="image/png"/>
  <Override PartName="/ppt/media/image21.jpeg" ContentType="image/jpeg"/>
  <Override PartName="/ppt/media/image65.png" ContentType="image/png"/>
  <Override PartName="/ppt/media/image27.wmf" ContentType="image/x-wmf"/>
  <Override PartName="/ppt/media/image23.png" ContentType="image/png"/>
  <Override PartName="/ppt/media/image73.png" ContentType="image/png"/>
  <Override PartName="/ppt/media/image66.jpeg" ContentType="image/jpeg"/>
  <Override PartName="/ppt/media/image11.png" ContentType="image/png"/>
  <Override PartName="/ppt/media/image51.wmf" ContentType="image/x-wmf"/>
  <Override PartName="/ppt/media/image24.png" ContentType="image/png"/>
  <Override PartName="/ppt/media/image61.png" ContentType="image/png"/>
  <Override PartName="/ppt/media/image20.jpeg" ContentType="image/jpeg"/>
  <Override PartName="/ppt/media/image72.png" ContentType="image/png"/>
  <Override PartName="/ppt/media/image29.jpeg" ContentType="image/jpeg"/>
  <Override PartName="/ppt/media/image70.png" ContentType="image/png"/>
  <Override PartName="/ppt/media/image28.png" ContentType="image/png"/>
  <Override PartName="/ppt/media/image67.png" ContentType="image/png"/>
  <Override PartName="/ppt/media/image30.png" ContentType="image/png"/>
  <Override PartName="/ppt/media/image63.png" ContentType="image/png"/>
  <Override PartName="/ppt/media/image62.wmf" ContentType="image/x-wmf"/>
  <Override PartName="/ppt/media/image26.png" ContentType="image/png"/>
  <Override PartName="/ppt/media/image17.jpeg" ContentType="image/jpeg"/>
  <Override PartName="/ppt/media/image3.png" ContentType="image/png"/>
  <Override PartName="/ppt/media/image33.png" ContentType="image/png"/>
  <Override PartName="/ppt/media/image4.png" ContentType="image/png"/>
  <Override PartName="/ppt/media/image34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36.png" ContentType="image/png"/>
  <Override PartName="/ppt/media/image22.jpeg" ContentType="image/jpeg"/>
  <Override PartName="/ppt/media/image9.png" ContentType="image/png"/>
  <Override PartName="/ppt/media/image3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52.jpeg" ContentType="image/jpeg"/>
  <Override PartName="/ppt/media/image13.png" ContentType="image/png"/>
  <Override PartName="/ppt/media/image53.wmf" ContentType="image/x-wmf"/>
  <Override PartName="/ppt/media/image40.png" ContentType="image/png"/>
  <Override PartName="/ppt/media/image41.png" ContentType="image/png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2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slide30.xml" ContentType="application/vnd.openxmlformats-officedocument.presentationml.slide+xml"/>
  <Override PartName="/ppt/slides/slide5.xml" ContentType="application/vnd.openxmlformats-officedocument.presentationml.slide+xml"/>
  <Override PartName="/ppt/slides/slide31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Authors.xml" ContentType="application/vnd.openxmlformats-officedocument.presentationml.commentAuthor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</p:sldIdLst>
  <p:sldSz cx="12192000" cy="6858000"/>
  <p:notesSz cx="7772400" cy="10058400"/>
</p:presentation>
</file>

<file path=ppt/commentAuthors.xml><?xml version="1.0" encoding="utf-8"?>
<p:cmAuthorLst xmlns:p="http://schemas.openxmlformats.org/presentationml/2006/main">
  <p:cmAuthor id="0" name="" initials="" lastIdx="2" clrIdx="0"/>
</p:cmAuthorLst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commentAuthors" Target="commentAuthors.xml"/>
</Relationships>
</file>

<file path=ppt/comments/comment6.xml><?xml version="1.0" encoding="utf-8"?>
<p:cmLst xmlns:p="http://schemas.openxmlformats.org/presentationml/2006/main">
  <p:cm authorId="0" dt="2022-09-11T00:40:22.000000000" idx="1">
    <p:pos x="0" y="0"/>
    <p:text>Beethoven
Bach
Schubert
Mozart
Brahms
Cambini
Dvorak
Ravel
Faure
Haydn</p:text>
  </p:cm>
</p:cmLst>
</file>

<file path=ppt/comments/comment7.xml><?xml version="1.0" encoding="utf-8"?>
<p:cmLst xmlns:p="http://schemas.openxmlformats.org/presentationml/2006/main">
  <p:cm authorId="0" dt="2022-09-11T00:40:22.000000000" idx="2">
    <p:pos x="0" y="0"/>
    <p:text>•	Piano
•	Violín
•	Viola
•	Violonchelo
•	Clarinete
•	Fagot
•	Bocina
•	Oboe
•	flauta
•	Clave
•	Contrabajo</p:text>
  </p:cm>
</p:cmLst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Click to move the </a:t>
            </a: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slide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s-CO" sz="2000" spc="-1" strike="noStrike">
                <a:latin typeface="Arial"/>
              </a:rPr>
              <a:t>Cli</a:t>
            </a:r>
            <a:r>
              <a:rPr b="0" lang="es-CO" sz="2000" spc="-1" strike="noStrike">
                <a:latin typeface="Arial"/>
              </a:rPr>
              <a:t>c</a:t>
            </a:r>
            <a:r>
              <a:rPr b="0" lang="es-CO" sz="2000" spc="-1" strike="noStrike">
                <a:latin typeface="Arial"/>
              </a:rPr>
              <a:t>k</a:t>
            </a:r>
            <a:r>
              <a:rPr b="0" lang="es-CO" sz="2000" spc="-1" strike="noStrike">
                <a:latin typeface="Arial"/>
              </a:rPr>
              <a:t> </a:t>
            </a:r>
            <a:r>
              <a:rPr b="0" lang="es-CO" sz="2000" spc="-1" strike="noStrike">
                <a:latin typeface="Arial"/>
              </a:rPr>
              <a:t>t</a:t>
            </a:r>
            <a:r>
              <a:rPr b="0" lang="es-CO" sz="2000" spc="-1" strike="noStrike">
                <a:latin typeface="Arial"/>
              </a:rPr>
              <a:t>o</a:t>
            </a:r>
            <a:r>
              <a:rPr b="0" lang="es-CO" sz="2000" spc="-1" strike="noStrike">
                <a:latin typeface="Arial"/>
              </a:rPr>
              <a:t> </a:t>
            </a:r>
            <a:r>
              <a:rPr b="0" lang="es-CO" sz="2000" spc="-1" strike="noStrike">
                <a:latin typeface="Arial"/>
              </a:rPr>
              <a:t>e</a:t>
            </a:r>
            <a:r>
              <a:rPr b="0" lang="es-CO" sz="2000" spc="-1" strike="noStrike">
                <a:latin typeface="Arial"/>
              </a:rPr>
              <a:t>d</a:t>
            </a:r>
            <a:r>
              <a:rPr b="0" lang="es-CO" sz="2000" spc="-1" strike="noStrike">
                <a:latin typeface="Arial"/>
              </a:rPr>
              <a:t>i</a:t>
            </a:r>
            <a:r>
              <a:rPr b="0" lang="es-CO" sz="2000" spc="-1" strike="noStrike">
                <a:latin typeface="Arial"/>
              </a:rPr>
              <a:t>t </a:t>
            </a:r>
            <a:r>
              <a:rPr b="0" lang="es-CO" sz="2000" spc="-1" strike="noStrike">
                <a:latin typeface="Arial"/>
              </a:rPr>
              <a:t>t</a:t>
            </a:r>
            <a:r>
              <a:rPr b="0" lang="es-CO" sz="2000" spc="-1" strike="noStrike">
                <a:latin typeface="Arial"/>
              </a:rPr>
              <a:t>h</a:t>
            </a:r>
            <a:r>
              <a:rPr b="0" lang="es-CO" sz="2000" spc="-1" strike="noStrike">
                <a:latin typeface="Arial"/>
              </a:rPr>
              <a:t>e</a:t>
            </a:r>
            <a:r>
              <a:rPr b="0" lang="es-CO" sz="2000" spc="-1" strike="noStrike">
                <a:latin typeface="Arial"/>
              </a:rPr>
              <a:t> </a:t>
            </a:r>
            <a:r>
              <a:rPr b="0" lang="es-CO" sz="2000" spc="-1" strike="noStrike">
                <a:latin typeface="Arial"/>
              </a:rPr>
              <a:t>n</a:t>
            </a:r>
            <a:r>
              <a:rPr b="0" lang="es-CO" sz="2000" spc="-1" strike="noStrike">
                <a:latin typeface="Arial"/>
              </a:rPr>
              <a:t>o</a:t>
            </a:r>
            <a:r>
              <a:rPr b="0" lang="es-CO" sz="2000" spc="-1" strike="noStrike">
                <a:latin typeface="Arial"/>
              </a:rPr>
              <a:t>t</a:t>
            </a:r>
            <a:r>
              <a:rPr b="0" lang="es-CO" sz="2000" spc="-1" strike="noStrike">
                <a:latin typeface="Arial"/>
              </a:rPr>
              <a:t>e</a:t>
            </a:r>
            <a:r>
              <a:rPr b="0" lang="es-CO" sz="2000" spc="-1" strike="noStrike">
                <a:latin typeface="Arial"/>
              </a:rPr>
              <a:t>s</a:t>
            </a:r>
            <a:r>
              <a:rPr b="0" lang="es-CO" sz="2000" spc="-1" strike="noStrike">
                <a:latin typeface="Arial"/>
              </a:rPr>
              <a:t> </a:t>
            </a:r>
            <a:r>
              <a:rPr b="0" lang="es-CO" sz="2000" spc="-1" strike="noStrike">
                <a:latin typeface="Arial"/>
              </a:rPr>
              <a:t>f</a:t>
            </a:r>
            <a:r>
              <a:rPr b="0" lang="es-CO" sz="2000" spc="-1" strike="noStrike">
                <a:latin typeface="Arial"/>
              </a:rPr>
              <a:t>o</a:t>
            </a:r>
            <a:r>
              <a:rPr b="0" lang="es-CO" sz="2000" spc="-1" strike="noStrike">
                <a:latin typeface="Arial"/>
              </a:rPr>
              <a:t>r</a:t>
            </a:r>
            <a:r>
              <a:rPr b="0" lang="es-CO" sz="2000" spc="-1" strike="noStrike">
                <a:latin typeface="Arial"/>
              </a:rPr>
              <a:t>m</a:t>
            </a:r>
            <a:r>
              <a:rPr b="0" lang="es-CO" sz="2000" spc="-1" strike="noStrike">
                <a:latin typeface="Arial"/>
              </a:rPr>
              <a:t>a</a:t>
            </a:r>
            <a:r>
              <a:rPr b="0" lang="es-CO" sz="2000" spc="-1" strike="noStrike">
                <a:latin typeface="Arial"/>
              </a:rPr>
              <a:t>t</a:t>
            </a:r>
            <a:endParaRPr b="0" lang="es-CO" sz="2000" spc="-1" strike="noStrike"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s-CO" sz="1400" spc="-1" strike="noStrike">
                <a:latin typeface="Times New Roman"/>
              </a:rPr>
              <a:t>&lt;header&gt;</a:t>
            </a:r>
            <a:endParaRPr b="0" lang="es-CO" sz="1400" spc="-1" strike="noStrike">
              <a:latin typeface="Times New Roman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s-CO" sz="1400" spc="-1" strike="noStrike">
                <a:latin typeface="Times New Roman"/>
              </a:rPr>
              <a:t>&lt;date/time&gt;</a:t>
            </a:r>
            <a:endParaRPr b="0" lang="es-CO" sz="1400" spc="-1" strike="noStrike">
              <a:latin typeface="Times New Roman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s-CO" sz="1400" spc="-1" strike="noStrike">
                <a:latin typeface="Times New Roman"/>
              </a:rPr>
              <a:t>&lt;footer&gt;</a:t>
            </a:r>
            <a:endParaRPr b="0" lang="es-CO" sz="1400" spc="-1" strike="noStrike">
              <a:latin typeface="Times New Roman"/>
            </a:endParaRPr>
          </a:p>
        </p:txBody>
      </p:sp>
      <p:sp>
        <p:nvSpPr>
          <p:cNvPr id="244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91B6C5B9-C272-40B1-BAE6-857589D671C1}" type="slidenum">
              <a:rPr b="0" lang="es-CO" sz="1400" spc="-1" strike="noStrike">
                <a:latin typeface="Times New Roman"/>
              </a:rPr>
              <a:t>&lt;number&gt;</a:t>
            </a:fld>
            <a:endParaRPr b="0" lang="es-CO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280" cy="3771000"/>
          </a:xfrm>
          <a:prstGeom prst="rect">
            <a:avLst/>
          </a:prstGeom>
        </p:spPr>
      </p:sp>
      <p:sp>
        <p:nvSpPr>
          <p:cNvPr id="52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s-ES" sz="2000" spc="-1" strike="noStrike">
                <a:latin typeface="Arial"/>
              </a:rPr>
              <a:t>Presentacion y preámbulo</a:t>
            </a:r>
            <a:endParaRPr b="0" lang="es-CO" sz="2000" spc="-1" strike="noStrike">
              <a:latin typeface="Arial"/>
            </a:endParaRPr>
          </a:p>
        </p:txBody>
      </p:sp>
      <p:sp>
        <p:nvSpPr>
          <p:cNvPr id="530" name="TextShape 3"/>
          <p:cNvSpPr txBox="1"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BB5F3F2A-F7D5-42D6-A13C-381FAD22202C}" type="slidenum">
              <a:rPr b="0" lang="es-CO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s-CO" sz="1400" spc="-1" strike="noStrike"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560" cy="3771720"/>
          </a:xfrm>
          <a:prstGeom prst="rect">
            <a:avLst/>
          </a:prstGeom>
        </p:spPr>
      </p:sp>
      <p:sp>
        <p:nvSpPr>
          <p:cNvPr id="53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6000">
              <a:lnSpc>
                <a:spcPct val="100000"/>
              </a:lnSpc>
            </a:pPr>
            <a:r>
              <a:rPr b="1" lang="es-CO" sz="1400" spc="-1" strike="noStrike">
                <a:solidFill>
                  <a:srgbClr val="ea5611"/>
                </a:solidFill>
                <a:latin typeface="Cambria"/>
              </a:rPr>
              <a:t>Siguientes pasos</a:t>
            </a:r>
            <a:endParaRPr b="0" lang="es-CO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s-CO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1" lang="es-CO" sz="1400" spc="-1" strike="noStrike">
                <a:solidFill>
                  <a:srgbClr val="ea5611"/>
                </a:solidFill>
                <a:latin typeface="Cambria"/>
              </a:rPr>
              <a:t>Puede ser mejorar la red neuronal para buscar mejorar los resultados</a:t>
            </a:r>
            <a:endParaRPr b="0" lang="es-CO" sz="14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560" cy="3771720"/>
          </a:xfrm>
          <a:prstGeom prst="rect">
            <a:avLst/>
          </a:prstGeom>
        </p:spPr>
      </p:sp>
      <p:sp>
        <p:nvSpPr>
          <p:cNvPr id="53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s-CO" sz="2000" spc="-1" strike="noStrike">
                <a:latin typeface="Arial"/>
              </a:rPr>
              <a:t>Adicional mencionar que el dataset contiene audios para 11 instrumentos mezclados entre si</a:t>
            </a:r>
            <a:endParaRPr b="0" lang="es-CO" sz="20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560" cy="3771720"/>
          </a:xfrm>
          <a:prstGeom prst="rect">
            <a:avLst/>
          </a:prstGeom>
        </p:spPr>
      </p:sp>
      <p:sp>
        <p:nvSpPr>
          <p:cNvPr id="53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s-CO" sz="2000" spc="-1" strike="noStrike">
                <a:latin typeface="Arial"/>
              </a:rPr>
              <a:t>Adicional mencionar que el dataset contiene audios para 11 instrumentos mezclados entre si</a:t>
            </a:r>
            <a:endParaRPr b="0" lang="es-CO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n 9" descr=""/>
          <p:cNvPicPr/>
          <p:nvPr/>
        </p:nvPicPr>
        <p:blipFill>
          <a:blip r:embed="rId2"/>
          <a:stretch/>
        </p:blipFill>
        <p:spPr>
          <a:xfrm>
            <a:off x="-12240" y="0"/>
            <a:ext cx="12203280" cy="685728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s-CO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328320" y="6392520"/>
            <a:ext cx="4113360" cy="27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s-ES" sz="1200" spc="-1" strike="noStrike">
                <a:solidFill>
                  <a:srgbClr val="000000"/>
                </a:solidFill>
                <a:latin typeface="Visuelt Pro"/>
                <a:ea typeface="DejaVu Sans"/>
              </a:rPr>
              <a:t>Subtítulo presentación</a:t>
            </a:r>
            <a:endParaRPr b="0" lang="es-CO" sz="1200" spc="-1" strike="noStrike">
              <a:latin typeface="Arial"/>
            </a:endParaRPr>
          </a:p>
        </p:txBody>
      </p:sp>
      <p:pic>
        <p:nvPicPr>
          <p:cNvPr id="40" name="Imagen 6" descr=""/>
          <p:cNvPicPr/>
          <p:nvPr/>
        </p:nvPicPr>
        <p:blipFill>
          <a:blip r:embed="rId2"/>
          <a:stretch/>
        </p:blipFill>
        <p:spPr>
          <a:xfrm>
            <a:off x="10857600" y="126000"/>
            <a:ext cx="1204200" cy="601920"/>
          </a:xfrm>
          <a:prstGeom prst="rect">
            <a:avLst/>
          </a:prstGeom>
          <a:ln>
            <a:noFill/>
          </a:ln>
        </p:spPr>
      </p:pic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s-CO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328320" y="6392520"/>
            <a:ext cx="4113360" cy="27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s-ES" sz="1200" spc="-1" strike="noStrike">
                <a:solidFill>
                  <a:srgbClr val="000000"/>
                </a:solidFill>
                <a:latin typeface="Visuelt Pro"/>
                <a:ea typeface="DejaVu Sans"/>
              </a:rPr>
              <a:t>Subtítulo presentación</a:t>
            </a:r>
            <a:endParaRPr b="0" lang="es-CO" sz="1200" spc="-1" strike="noStrike">
              <a:latin typeface="Arial"/>
            </a:endParaRPr>
          </a:p>
        </p:txBody>
      </p:sp>
      <p:pic>
        <p:nvPicPr>
          <p:cNvPr id="80" name="Imagen 6" descr=""/>
          <p:cNvPicPr/>
          <p:nvPr/>
        </p:nvPicPr>
        <p:blipFill>
          <a:blip r:embed="rId2"/>
          <a:stretch/>
        </p:blipFill>
        <p:spPr>
          <a:xfrm>
            <a:off x="10857600" y="126000"/>
            <a:ext cx="1204200" cy="601920"/>
          </a:xfrm>
          <a:prstGeom prst="rect">
            <a:avLst/>
          </a:prstGeom>
          <a:ln>
            <a:noFill/>
          </a:ln>
        </p:spPr>
      </p:pic>
      <p:sp>
        <p:nvSpPr>
          <p:cNvPr id="8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s-CO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328320" y="6392520"/>
            <a:ext cx="4113360" cy="27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s-ES" sz="1200" spc="-1" strike="noStrike">
                <a:solidFill>
                  <a:srgbClr val="000000"/>
                </a:solidFill>
                <a:latin typeface="Visuelt Pro"/>
                <a:ea typeface="DejaVu Sans"/>
              </a:rPr>
              <a:t>Subtítulo presentación</a:t>
            </a:r>
            <a:endParaRPr b="0" lang="es-CO" sz="1200" spc="-1" strike="noStrike">
              <a:latin typeface="Arial"/>
            </a:endParaRPr>
          </a:p>
        </p:txBody>
      </p:sp>
      <p:pic>
        <p:nvPicPr>
          <p:cNvPr id="120" name="Imagen 6" descr=""/>
          <p:cNvPicPr/>
          <p:nvPr/>
        </p:nvPicPr>
        <p:blipFill>
          <a:blip r:embed="rId2"/>
          <a:stretch/>
        </p:blipFill>
        <p:spPr>
          <a:xfrm>
            <a:off x="10857600" y="126000"/>
            <a:ext cx="1204200" cy="601920"/>
          </a:xfrm>
          <a:prstGeom prst="rect">
            <a:avLst/>
          </a:prstGeom>
          <a:ln>
            <a:noFill/>
          </a:ln>
        </p:spPr>
      </p:pic>
      <p:sp>
        <p:nvSpPr>
          <p:cNvPr id="12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s-CO" sz="4400" spc="-1" strike="noStrike">
                <a:solidFill>
                  <a:srgbClr val="000000"/>
                </a:solidFill>
                <a:latin typeface="Arial"/>
              </a:rPr>
              <a:t>Click to edit the </a:t>
            </a:r>
            <a:r>
              <a:rPr b="0" lang="es-CO" sz="4400" spc="-1" strike="noStrike">
                <a:solidFill>
                  <a:srgbClr val="000000"/>
                </a:solidFill>
                <a:latin typeface="Arial"/>
              </a:rPr>
              <a:t>title text format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s-CO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328320" y="6392520"/>
            <a:ext cx="4113360" cy="27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s-ES" sz="1200" spc="-1" strike="noStrike">
                <a:solidFill>
                  <a:srgbClr val="000000"/>
                </a:solidFill>
                <a:latin typeface="Visuelt Pro"/>
                <a:ea typeface="DejaVu Sans"/>
              </a:rPr>
              <a:t>Subtítulo presentación</a:t>
            </a:r>
            <a:endParaRPr b="0" lang="es-CO" sz="1200" spc="-1" strike="noStrike">
              <a:latin typeface="Arial"/>
            </a:endParaRPr>
          </a:p>
        </p:txBody>
      </p:sp>
      <p:pic>
        <p:nvPicPr>
          <p:cNvPr id="160" name="Imagen 6" descr=""/>
          <p:cNvPicPr/>
          <p:nvPr/>
        </p:nvPicPr>
        <p:blipFill>
          <a:blip r:embed="rId2"/>
          <a:stretch/>
        </p:blipFill>
        <p:spPr>
          <a:xfrm>
            <a:off x="10857600" y="126000"/>
            <a:ext cx="1204200" cy="601920"/>
          </a:xfrm>
          <a:prstGeom prst="rect">
            <a:avLst/>
          </a:prstGeom>
          <a:ln>
            <a:noFill/>
          </a:ln>
        </p:spPr>
      </p:pic>
      <p:sp>
        <p:nvSpPr>
          <p:cNvPr id="16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s-CO" sz="4400" spc="-1" strike="noStrike">
                <a:solidFill>
                  <a:srgbClr val="000000"/>
                </a:solidFill>
                <a:latin typeface="Arial"/>
              </a:rPr>
              <a:t>Clic</a:t>
            </a:r>
            <a:r>
              <a:rPr b="0" lang="es-CO" sz="4400" spc="-1" strike="noStrike">
                <a:solidFill>
                  <a:srgbClr val="000000"/>
                </a:solidFill>
                <a:latin typeface="Arial"/>
              </a:rPr>
              <a:t>k to </a:t>
            </a:r>
            <a:r>
              <a:rPr b="0" lang="es-CO" sz="44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s-CO" sz="4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s-CO" sz="44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s-CO" sz="44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s-CO" sz="44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es-CO" sz="4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s-CO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328320" y="6392520"/>
            <a:ext cx="4113360" cy="27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s-ES" sz="1200" spc="-1" strike="noStrike">
                <a:solidFill>
                  <a:srgbClr val="000000"/>
                </a:solidFill>
                <a:latin typeface="Visuelt Pro"/>
                <a:ea typeface="DejaVu Sans"/>
              </a:rPr>
              <a:t>Subtítulo presentación</a:t>
            </a:r>
            <a:endParaRPr b="0" lang="es-CO" sz="1200" spc="-1" strike="noStrike">
              <a:latin typeface="Arial"/>
            </a:endParaRPr>
          </a:p>
        </p:txBody>
      </p:sp>
      <p:pic>
        <p:nvPicPr>
          <p:cNvPr id="200" name="Imagen 6" descr=""/>
          <p:cNvPicPr/>
          <p:nvPr/>
        </p:nvPicPr>
        <p:blipFill>
          <a:blip r:embed="rId2"/>
          <a:stretch/>
        </p:blipFill>
        <p:spPr>
          <a:xfrm>
            <a:off x="10857600" y="126000"/>
            <a:ext cx="1204200" cy="601920"/>
          </a:xfrm>
          <a:prstGeom prst="rect">
            <a:avLst/>
          </a:prstGeom>
          <a:ln>
            <a:noFill/>
          </a:ln>
        </p:spPr>
      </p:pic>
      <p:sp>
        <p:nvSpPr>
          <p:cNvPr id="20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Click to </a:t>
            </a: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edit the </a:t>
            </a: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s-CO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7.wmf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6.wmf"/><Relationship Id="rId2" Type="http://schemas.openxmlformats.org/officeDocument/2006/relationships/image" Target="../media/image47.wmf"/><Relationship Id="rId3" Type="http://schemas.openxmlformats.org/officeDocument/2006/relationships/image" Target="../media/image48.wmf"/><Relationship Id="rId4" Type="http://schemas.openxmlformats.org/officeDocument/2006/relationships/image" Target="../media/image49.wmf"/><Relationship Id="rId5" Type="http://schemas.openxmlformats.org/officeDocument/2006/relationships/image" Target="../media/image50.png"/><Relationship Id="rId6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1.wmf"/><Relationship Id="rId2" Type="http://schemas.openxmlformats.org/officeDocument/2006/relationships/image" Target="../media/image52.jpeg"/><Relationship Id="rId3" Type="http://schemas.openxmlformats.org/officeDocument/2006/relationships/image" Target="../media/image53.wmf"/><Relationship Id="rId4" Type="http://schemas.openxmlformats.org/officeDocument/2006/relationships/image" Target="../media/image54.wmf"/><Relationship Id="rId5" Type="http://schemas.openxmlformats.org/officeDocument/2006/relationships/slideLayout" Target="../slideLayouts/slideLayout5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5.wmf"/><Relationship Id="rId2" Type="http://schemas.openxmlformats.org/officeDocument/2006/relationships/image" Target="../media/image56.png"/><Relationship Id="rId3" Type="http://schemas.openxmlformats.org/officeDocument/2006/relationships/image" Target="../media/image57.wmf"/><Relationship Id="rId4" Type="http://schemas.openxmlformats.org/officeDocument/2006/relationships/image" Target="../media/image58.wmf"/><Relationship Id="rId5" Type="http://schemas.openxmlformats.org/officeDocument/2006/relationships/slideLayout" Target="../slideLayouts/slideLayout5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wmf"/><Relationship Id="rId5" Type="http://schemas.openxmlformats.org/officeDocument/2006/relationships/slideLayout" Target="../slideLayouts/slideLayout5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jpe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1" Type="http://schemas.openxmlformats.org/officeDocument/2006/relationships/image" Target="../media/image73.png"/><Relationship Id="rId12" Type="http://schemas.openxmlformats.org/officeDocument/2006/relationships/image" Target="../media/image74.png"/><Relationship Id="rId13" Type="http://schemas.openxmlformats.org/officeDocument/2006/relationships/image" Target="../media/image75.jpeg"/><Relationship Id="rId14" Type="http://schemas.openxmlformats.org/officeDocument/2006/relationships/hyperlink" Target="http://tfm2022.duckdns.org:10110/RNA" TargetMode="External"/><Relationship Id="rId15" Type="http://schemas.openxmlformats.org/officeDocument/2006/relationships/slideLayout" Target="../slideLayouts/slideLayout5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25.xml"/><Relationship Id="rId7" Type="http://schemas.openxmlformats.org/officeDocument/2006/relationships/comments" Target="../comments/comment6.xml"/><Relationship Id="rId8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6" Type="http://schemas.openxmlformats.org/officeDocument/2006/relationships/image" Target="../media/image18.png"/><Relationship Id="rId7" Type="http://schemas.openxmlformats.org/officeDocument/2006/relationships/image" Target="../media/image19.jpeg"/><Relationship Id="rId8" Type="http://schemas.openxmlformats.org/officeDocument/2006/relationships/image" Target="../media/image20.jpeg"/><Relationship Id="rId9" Type="http://schemas.openxmlformats.org/officeDocument/2006/relationships/image" Target="../media/image21.jpeg"/><Relationship Id="rId10" Type="http://schemas.openxmlformats.org/officeDocument/2006/relationships/image" Target="../media/image22.jpeg"/><Relationship Id="rId11" Type="http://schemas.openxmlformats.org/officeDocument/2006/relationships/image" Target="../media/image23.png"/><Relationship Id="rId12" Type="http://schemas.openxmlformats.org/officeDocument/2006/relationships/slideLayout" Target="../slideLayouts/slideLayout25.xml"/><Relationship Id="rId13" Type="http://schemas.openxmlformats.org/officeDocument/2006/relationships/comments" Target="../comments/comment7.xml"/><Relationship Id="rId1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446760" y="1263960"/>
            <a:ext cx="7570080" cy="563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Reconocimiento sonoro de instrumentos musicales</a:t>
            </a:r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328320" y="5055120"/>
            <a:ext cx="11414520" cy="94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3600" spc="-100" strike="noStrike">
                <a:solidFill>
                  <a:srgbClr val="000000"/>
                </a:solidFill>
                <a:latin typeface="Calibri"/>
                <a:ea typeface="DejaVu Sans"/>
              </a:rPr>
              <a:t>Autor: William Steve Rodríguez Villamizar</a:t>
            </a:r>
            <a:endParaRPr b="0" lang="es-CO" sz="3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3600" spc="-100" strike="noStrike">
                <a:solidFill>
                  <a:srgbClr val="000000"/>
                </a:solidFill>
                <a:latin typeface="Calibri"/>
                <a:ea typeface="DejaVu Sans"/>
              </a:rPr>
              <a:t>Director: </a:t>
            </a:r>
            <a:r>
              <a:rPr b="0" lang="es-ES" sz="3600" spc="-100" strike="noStrike">
                <a:solidFill>
                  <a:srgbClr val="000000"/>
                </a:solidFill>
                <a:latin typeface="Calibri"/>
                <a:ea typeface="DejaVu Sans"/>
              </a:rPr>
              <a:t>Helio Escrig Pérez</a:t>
            </a:r>
            <a:endParaRPr b="0" lang="es-CO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540000" y="720720"/>
            <a:ext cx="9359640" cy="65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CO" sz="4000" spc="-1" strike="noStrike">
                <a:solidFill>
                  <a:srgbClr val="000000"/>
                </a:solidFill>
                <a:latin typeface="Arial"/>
                <a:ea typeface="DejaVu Sans"/>
              </a:rPr>
              <a:t>Pre-procesado de datos</a:t>
            </a:r>
            <a:endParaRPr b="0" lang="es-CO" sz="4000" spc="-1" strike="noStrike">
              <a:latin typeface="Arial"/>
            </a:endParaRPr>
          </a:p>
        </p:txBody>
      </p:sp>
      <p:sp>
        <p:nvSpPr>
          <p:cNvPr id="330" name="CustomShape 2"/>
          <p:cNvSpPr/>
          <p:nvPr/>
        </p:nvSpPr>
        <p:spPr>
          <a:xfrm>
            <a:off x="257760" y="306360"/>
            <a:ext cx="4158720" cy="2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r>
              <a:rPr b="1" lang="es-E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Reconocimiento sonoro de instrumentos musicales</a:t>
            </a:r>
            <a:endParaRPr b="0" lang="es-CO" sz="1200" spc="-1" strike="noStrike">
              <a:latin typeface="Arial"/>
            </a:endParaRPr>
          </a:p>
        </p:txBody>
      </p:sp>
      <p:sp>
        <p:nvSpPr>
          <p:cNvPr id="331" name="CustomShape 3"/>
          <p:cNvSpPr/>
          <p:nvPr/>
        </p:nvSpPr>
        <p:spPr>
          <a:xfrm>
            <a:off x="9000000" y="6393600"/>
            <a:ext cx="3547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Preparación de los datos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332" name="CustomShape 4"/>
          <p:cNvSpPr/>
          <p:nvPr/>
        </p:nvSpPr>
        <p:spPr>
          <a:xfrm>
            <a:off x="1150920" y="2234160"/>
            <a:ext cx="1379880" cy="118836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CustomShape 5"/>
          <p:cNvSpPr/>
          <p:nvPr/>
        </p:nvSpPr>
        <p:spPr>
          <a:xfrm>
            <a:off x="1239120" y="2314800"/>
            <a:ext cx="128772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Split   2 seg</a:t>
            </a:r>
            <a:endParaRPr b="0" lang="es-CO" sz="3200" spc="-1" strike="noStrike">
              <a:latin typeface="Arial"/>
            </a:endParaRPr>
          </a:p>
        </p:txBody>
      </p:sp>
      <p:sp>
        <p:nvSpPr>
          <p:cNvPr id="334" name="CustomShape 6"/>
          <p:cNvSpPr/>
          <p:nvPr/>
        </p:nvSpPr>
        <p:spPr>
          <a:xfrm>
            <a:off x="834840" y="3478680"/>
            <a:ext cx="2096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Size vector ±173K </a:t>
            </a:r>
            <a:endParaRPr b="0" lang="es-CO" sz="1800" spc="-1" strike="noStrike">
              <a:latin typeface="Arial"/>
            </a:endParaRPr>
          </a:p>
        </p:txBody>
      </p:sp>
      <p:pic>
        <p:nvPicPr>
          <p:cNvPr id="335" name="Image1" descr=""/>
          <p:cNvPicPr/>
          <p:nvPr/>
        </p:nvPicPr>
        <p:blipFill>
          <a:blip r:embed="rId1"/>
          <a:srcRect l="0" t="9929" r="0" b="10133"/>
          <a:stretch/>
        </p:blipFill>
        <p:spPr>
          <a:xfrm>
            <a:off x="3672360" y="1415880"/>
            <a:ext cx="7484400" cy="3367440"/>
          </a:xfrm>
          <a:prstGeom prst="rect">
            <a:avLst/>
          </a:prstGeom>
          <a:ln cap="sq" w="88920">
            <a:solidFill>
              <a:srgbClr val="ffffff"/>
            </a:solidFill>
            <a:miter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36" name="Imagen 17" descr=""/>
          <p:cNvPicPr/>
          <p:nvPr/>
        </p:nvPicPr>
        <p:blipFill>
          <a:blip r:embed="rId2"/>
          <a:stretch/>
        </p:blipFill>
        <p:spPr>
          <a:xfrm>
            <a:off x="540000" y="5757480"/>
            <a:ext cx="10850040" cy="466560"/>
          </a:xfrm>
          <a:prstGeom prst="rect">
            <a:avLst/>
          </a:prstGeom>
          <a:ln>
            <a:noFill/>
          </a:ln>
        </p:spPr>
      </p:pic>
      <p:sp>
        <p:nvSpPr>
          <p:cNvPr id="337" name="CustomShape 7"/>
          <p:cNvSpPr/>
          <p:nvPr/>
        </p:nvSpPr>
        <p:spPr>
          <a:xfrm>
            <a:off x="7831440" y="2557800"/>
            <a:ext cx="545400" cy="569160"/>
          </a:xfrm>
          <a:prstGeom prst="ellipse">
            <a:avLst/>
          </a:prstGeom>
          <a:noFill/>
          <a:ln w="572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CustomShape 8"/>
          <p:cNvSpPr/>
          <p:nvPr/>
        </p:nvSpPr>
        <p:spPr>
          <a:xfrm>
            <a:off x="5020920" y="1637280"/>
            <a:ext cx="545400" cy="569160"/>
          </a:xfrm>
          <a:prstGeom prst="ellipse">
            <a:avLst/>
          </a:prstGeom>
          <a:noFill/>
          <a:ln w="572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9" name="CustomShape 9"/>
          <p:cNvSpPr/>
          <p:nvPr/>
        </p:nvSpPr>
        <p:spPr>
          <a:xfrm flipV="1">
            <a:off x="7211520" y="3029400"/>
            <a:ext cx="501480" cy="44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CustomShape 10"/>
          <p:cNvSpPr/>
          <p:nvPr/>
        </p:nvSpPr>
        <p:spPr>
          <a:xfrm>
            <a:off x="5293800" y="3477960"/>
            <a:ext cx="27669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2400" spc="-1" strike="noStrike">
                <a:solidFill>
                  <a:srgbClr val="ff0000"/>
                </a:solidFill>
                <a:latin typeface="Arial"/>
                <a:ea typeface="DejaVu Sans"/>
              </a:rPr>
              <a:t>Puntos inflexión</a:t>
            </a:r>
            <a:endParaRPr b="0" lang="es-CO" sz="2400" spc="-1" strike="noStrike">
              <a:latin typeface="Arial"/>
            </a:endParaRPr>
          </a:p>
        </p:txBody>
      </p:sp>
      <p:sp>
        <p:nvSpPr>
          <p:cNvPr id="341" name="CustomShape 11"/>
          <p:cNvSpPr/>
          <p:nvPr/>
        </p:nvSpPr>
        <p:spPr>
          <a:xfrm flipH="1" flipV="1">
            <a:off x="5467680" y="2388600"/>
            <a:ext cx="496800" cy="106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Line 12"/>
          <p:cNvSpPr/>
          <p:nvPr/>
        </p:nvSpPr>
        <p:spPr>
          <a:xfrm flipH="1">
            <a:off x="8052480" y="2842560"/>
            <a:ext cx="8280" cy="15282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CustomShape 13"/>
          <p:cNvSpPr/>
          <p:nvPr/>
        </p:nvSpPr>
        <p:spPr>
          <a:xfrm>
            <a:off x="8377200" y="2435760"/>
            <a:ext cx="1415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90.57%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344" name="CustomShape 14"/>
          <p:cNvSpPr/>
          <p:nvPr/>
        </p:nvSpPr>
        <p:spPr>
          <a:xfrm>
            <a:off x="5660280" y="1703520"/>
            <a:ext cx="1415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98.6%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345" name="Line 15"/>
          <p:cNvSpPr/>
          <p:nvPr/>
        </p:nvSpPr>
        <p:spPr>
          <a:xfrm>
            <a:off x="5248800" y="1997280"/>
            <a:ext cx="22320" cy="24012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6" name="CustomShape 16"/>
          <p:cNvSpPr/>
          <p:nvPr/>
        </p:nvSpPr>
        <p:spPr>
          <a:xfrm>
            <a:off x="3877200" y="6208560"/>
            <a:ext cx="40273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Fig 4: Modelos guardados con pickle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347" name="CustomShape 17"/>
          <p:cNvSpPr/>
          <p:nvPr/>
        </p:nvSpPr>
        <p:spPr>
          <a:xfrm>
            <a:off x="5306040" y="4858560"/>
            <a:ext cx="6597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Fig 3: Resultados train vs Split segundos</a:t>
            </a:r>
            <a:endParaRPr b="0" lang="es-CO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540000" y="720720"/>
            <a:ext cx="9359640" cy="65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CO" sz="4000" spc="-1" strike="noStrike">
                <a:solidFill>
                  <a:srgbClr val="000000"/>
                </a:solidFill>
                <a:latin typeface="Arial"/>
                <a:ea typeface="DejaVu Sans"/>
              </a:rPr>
              <a:t>Pre-procesado de datos</a:t>
            </a:r>
            <a:endParaRPr b="0" lang="es-CO" sz="4000" spc="-1" strike="noStrike">
              <a:latin typeface="Arial"/>
            </a:endParaRPr>
          </a:p>
        </p:txBody>
      </p:sp>
      <p:sp>
        <p:nvSpPr>
          <p:cNvPr id="349" name="CustomShape 2"/>
          <p:cNvSpPr/>
          <p:nvPr/>
        </p:nvSpPr>
        <p:spPr>
          <a:xfrm>
            <a:off x="257760" y="306360"/>
            <a:ext cx="4158720" cy="2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r>
              <a:rPr b="1" lang="es-E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Reconocimiento sonoro de instrumentos musicales</a:t>
            </a:r>
            <a:endParaRPr b="0" lang="es-CO" sz="1200" spc="-1" strike="noStrike">
              <a:latin typeface="Arial"/>
            </a:endParaRPr>
          </a:p>
        </p:txBody>
      </p:sp>
      <p:sp>
        <p:nvSpPr>
          <p:cNvPr id="350" name="CustomShape 3"/>
          <p:cNvSpPr/>
          <p:nvPr/>
        </p:nvSpPr>
        <p:spPr>
          <a:xfrm>
            <a:off x="9000000" y="6393600"/>
            <a:ext cx="3547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Preparación de los datos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351" name="CustomShape 4"/>
          <p:cNvSpPr/>
          <p:nvPr/>
        </p:nvSpPr>
        <p:spPr>
          <a:xfrm>
            <a:off x="4975560" y="5630040"/>
            <a:ext cx="4484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Fig 5: Incremento de datos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352" name="CustomShape 5"/>
          <p:cNvSpPr/>
          <p:nvPr/>
        </p:nvSpPr>
        <p:spPr>
          <a:xfrm>
            <a:off x="421560" y="2738880"/>
            <a:ext cx="296640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Audio data augmentation</a:t>
            </a:r>
            <a:endParaRPr b="0" lang="es-CO" sz="3200" spc="-1" strike="noStrike">
              <a:latin typeface="Arial"/>
            </a:endParaRPr>
          </a:p>
        </p:txBody>
      </p:sp>
      <p:sp>
        <p:nvSpPr>
          <p:cNvPr id="353" name="CustomShape 6"/>
          <p:cNvSpPr/>
          <p:nvPr/>
        </p:nvSpPr>
        <p:spPr>
          <a:xfrm>
            <a:off x="271800" y="2577240"/>
            <a:ext cx="2983680" cy="132948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7"/>
          <p:cNvSpPr/>
          <p:nvPr/>
        </p:nvSpPr>
        <p:spPr>
          <a:xfrm>
            <a:off x="550800" y="3989880"/>
            <a:ext cx="2381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 audio =&gt; 9 audios</a:t>
            </a:r>
            <a:endParaRPr b="0" lang="es-CO" sz="1800" spc="-1" strike="noStrike">
              <a:latin typeface="Arial"/>
            </a:endParaRPr>
          </a:p>
        </p:txBody>
      </p:sp>
      <p:graphicFrame>
        <p:nvGraphicFramePr>
          <p:cNvPr id="355" name="Table 8"/>
          <p:cNvGraphicFramePr/>
          <p:nvPr/>
        </p:nvGraphicFramePr>
        <p:xfrm>
          <a:off x="4185000" y="1576080"/>
          <a:ext cx="4345560" cy="3263760"/>
        </p:xfrm>
        <a:graphic>
          <a:graphicData uri="http://schemas.openxmlformats.org/drawingml/2006/table">
            <a:tbl>
              <a:tblPr/>
              <a:tblGrid>
                <a:gridCol w="2172960"/>
                <a:gridCol w="2172960"/>
              </a:tblGrid>
              <a:tr h="366120">
                <a:tc gridSpan="2"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s-ES" sz="18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Transformaciones sobre los audios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  <a:tr h="366120">
                <a:tc gridSpan="2"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Ruido aleatorio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  <a:tr h="366120">
                <a:tc gridSpan="2"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Mascara para poner elementos de fondo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  <a:tr h="366120">
                <a:tc gridSpan="2"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Pith para ajustes de tono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  <a:tr h="366120">
                <a:tc gridSpan="2"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Ruido en base a armónicos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  <a:tr h="366120">
                <a:tc gridSpan="2"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Volumen sobre secciones audio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  <a:tr h="366120">
                <a:tc gridSpan="2"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Cambio de tono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  <a:tr h="366120">
                <a:tc gridSpan="2"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Volumen sobre los audios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  <a:tr h="3661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Cambio velocidad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66120">
                <a:tc gridSpan="2"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Normalización de mascara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  <a:tr h="366120">
                <a:tc gridSpan="2"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Audio original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356" name="Imagen 32" descr=""/>
          <p:cNvPicPr/>
          <p:nvPr/>
        </p:nvPicPr>
        <p:blipFill>
          <a:blip r:embed="rId1"/>
          <a:srcRect l="5725" t="0" r="48031" b="41912"/>
          <a:stretch/>
        </p:blipFill>
        <p:spPr>
          <a:xfrm>
            <a:off x="8829360" y="2373480"/>
            <a:ext cx="3096720" cy="1807920"/>
          </a:xfrm>
          <a:prstGeom prst="rect">
            <a:avLst/>
          </a:prstGeom>
          <a:ln cap="sq" w="88920">
            <a:solidFill>
              <a:srgbClr val="ffffff"/>
            </a:solidFill>
            <a:miter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57" name="CustomShape 9"/>
          <p:cNvSpPr/>
          <p:nvPr/>
        </p:nvSpPr>
        <p:spPr>
          <a:xfrm>
            <a:off x="3388320" y="2943360"/>
            <a:ext cx="716040" cy="59688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10"/>
          <p:cNvSpPr/>
          <p:nvPr/>
        </p:nvSpPr>
        <p:spPr>
          <a:xfrm>
            <a:off x="9000000" y="4339440"/>
            <a:ext cx="4484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Fig 6: Librería publica</a:t>
            </a:r>
            <a:endParaRPr b="0" lang="es-CO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540000" y="720720"/>
            <a:ext cx="9359640" cy="65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CO" sz="4000" spc="-1" strike="noStrike">
                <a:solidFill>
                  <a:srgbClr val="000000"/>
                </a:solidFill>
                <a:latin typeface="Arial"/>
                <a:ea typeface="DejaVu Sans"/>
              </a:rPr>
              <a:t>Pre-procesado de datos</a:t>
            </a:r>
            <a:endParaRPr b="0" lang="es-CO" sz="4000" spc="-1" strike="noStrike">
              <a:latin typeface="Arial"/>
            </a:endParaRPr>
          </a:p>
        </p:txBody>
      </p:sp>
      <p:sp>
        <p:nvSpPr>
          <p:cNvPr id="360" name="CustomShape 2"/>
          <p:cNvSpPr/>
          <p:nvPr/>
        </p:nvSpPr>
        <p:spPr>
          <a:xfrm>
            <a:off x="257760" y="306360"/>
            <a:ext cx="4158720" cy="2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r>
              <a:rPr b="1" lang="es-E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Reconocimiento sonoro de instrumentos musicales</a:t>
            </a:r>
            <a:endParaRPr b="0" lang="es-CO" sz="1200" spc="-1" strike="noStrike">
              <a:latin typeface="Arial"/>
            </a:endParaRPr>
          </a:p>
        </p:txBody>
      </p:sp>
      <p:sp>
        <p:nvSpPr>
          <p:cNvPr id="361" name="CustomShape 3"/>
          <p:cNvSpPr/>
          <p:nvPr/>
        </p:nvSpPr>
        <p:spPr>
          <a:xfrm>
            <a:off x="9000000" y="6393600"/>
            <a:ext cx="3547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Preparación de los datos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362" name="CustomShape 4"/>
          <p:cNvSpPr/>
          <p:nvPr/>
        </p:nvSpPr>
        <p:spPr>
          <a:xfrm>
            <a:off x="7657560" y="5163480"/>
            <a:ext cx="4484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Fig 8: Vector características de audios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363" name="CustomShape 5"/>
          <p:cNvSpPr/>
          <p:nvPr/>
        </p:nvSpPr>
        <p:spPr>
          <a:xfrm>
            <a:off x="540000" y="1907280"/>
            <a:ext cx="2550600" cy="275796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6"/>
          <p:cNvSpPr/>
          <p:nvPr/>
        </p:nvSpPr>
        <p:spPr>
          <a:xfrm>
            <a:off x="540000" y="2782080"/>
            <a:ext cx="262836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  <a:ea typeface="DejaVu Sans"/>
              </a:rPr>
              <a:t>Extracción de características</a:t>
            </a:r>
            <a:endParaRPr b="0" lang="es-CO" sz="2800" spc="-1" strike="noStrike">
              <a:latin typeface="Arial"/>
            </a:endParaRPr>
          </a:p>
        </p:txBody>
      </p:sp>
      <p:sp>
        <p:nvSpPr>
          <p:cNvPr id="365" name="CustomShape 7"/>
          <p:cNvSpPr/>
          <p:nvPr/>
        </p:nvSpPr>
        <p:spPr>
          <a:xfrm>
            <a:off x="994320" y="4761360"/>
            <a:ext cx="2096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Size vector 26</a:t>
            </a:r>
            <a:endParaRPr b="0" lang="es-CO" sz="1800" spc="-1" strike="noStrike">
              <a:latin typeface="Arial"/>
            </a:endParaRPr>
          </a:p>
        </p:txBody>
      </p:sp>
      <p:pic>
        <p:nvPicPr>
          <p:cNvPr id="366" name="Imagen 2" descr=""/>
          <p:cNvPicPr/>
          <p:nvPr/>
        </p:nvPicPr>
        <p:blipFill>
          <a:blip r:embed="rId1"/>
          <a:stretch/>
        </p:blipFill>
        <p:spPr>
          <a:xfrm>
            <a:off x="3819600" y="1971000"/>
            <a:ext cx="3321000" cy="2374920"/>
          </a:xfrm>
          <a:prstGeom prst="rect">
            <a:avLst/>
          </a:prstGeom>
          <a:ln>
            <a:noFill/>
          </a:ln>
        </p:spPr>
      </p:pic>
      <p:sp>
        <p:nvSpPr>
          <p:cNvPr id="367" name="CustomShape 8"/>
          <p:cNvSpPr/>
          <p:nvPr/>
        </p:nvSpPr>
        <p:spPr>
          <a:xfrm>
            <a:off x="3959640" y="4392000"/>
            <a:ext cx="4484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Fig 7: 3 dimensiones audio</a:t>
            </a:r>
            <a:endParaRPr b="0" lang="es-CO" sz="1800" spc="-1" strike="noStrike">
              <a:latin typeface="Arial"/>
            </a:endParaRPr>
          </a:p>
        </p:txBody>
      </p:sp>
      <p:graphicFrame>
        <p:nvGraphicFramePr>
          <p:cNvPr id="368" name="Table 9"/>
          <p:cNvGraphicFramePr/>
          <p:nvPr/>
        </p:nvGraphicFramePr>
        <p:xfrm>
          <a:off x="7791840" y="1378080"/>
          <a:ext cx="3631320" cy="2966400"/>
        </p:xfrm>
        <a:graphic>
          <a:graphicData uri="http://schemas.openxmlformats.org/drawingml/2006/table">
            <a:tbl>
              <a:tblPr/>
              <a:tblGrid>
                <a:gridCol w="2068200"/>
                <a:gridCol w="1563120"/>
              </a:tblGrid>
              <a:tr h="64044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s-ES" sz="18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Característica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s-ES" sz="18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Cantidad datos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3661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Croma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3661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Rms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64044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Centroide espectral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3661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Ancho banda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64044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Reducción espectral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3661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Cruces por cero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661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MFCC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20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</a:tbl>
          </a:graphicData>
        </a:graphic>
      </p:graphicFrame>
      <p:pic>
        <p:nvPicPr>
          <p:cNvPr id="369" name="Imagen 12" descr=""/>
          <p:cNvPicPr/>
          <p:nvPr/>
        </p:nvPicPr>
        <p:blipFill>
          <a:blip r:embed="rId2"/>
          <a:srcRect l="0" t="0" r="52141" b="48342"/>
          <a:stretch/>
        </p:blipFill>
        <p:spPr>
          <a:xfrm>
            <a:off x="4092480" y="4939560"/>
            <a:ext cx="2720880" cy="1357560"/>
          </a:xfrm>
          <a:prstGeom prst="rect">
            <a:avLst/>
          </a:prstGeom>
          <a:ln cap="sq" w="88920">
            <a:solidFill>
              <a:srgbClr val="ffffff"/>
            </a:solidFill>
            <a:miter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70" name="CustomShape 10"/>
          <p:cNvSpPr/>
          <p:nvPr/>
        </p:nvSpPr>
        <p:spPr>
          <a:xfrm>
            <a:off x="4092480" y="6363720"/>
            <a:ext cx="2528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Fig 9: Librería publica</a:t>
            </a:r>
            <a:endParaRPr b="0" lang="es-CO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257760" y="306360"/>
            <a:ext cx="4158720" cy="2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r>
              <a:rPr b="1" lang="es-E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Reconocimiento sonoro de instrumentos musicales</a:t>
            </a:r>
            <a:endParaRPr b="0" lang="es-CO" sz="1200" spc="-1" strike="noStrike">
              <a:latin typeface="Arial"/>
            </a:endParaRPr>
          </a:p>
        </p:txBody>
      </p:sp>
      <p:sp>
        <p:nvSpPr>
          <p:cNvPr id="372" name="CustomShape 2"/>
          <p:cNvSpPr/>
          <p:nvPr/>
        </p:nvSpPr>
        <p:spPr>
          <a:xfrm>
            <a:off x="9000000" y="6393600"/>
            <a:ext cx="3547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Preparación de los datos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373" name="CustomShape 3"/>
          <p:cNvSpPr/>
          <p:nvPr/>
        </p:nvSpPr>
        <p:spPr>
          <a:xfrm>
            <a:off x="2708640" y="5625000"/>
            <a:ext cx="3886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Fig 10: Distribución información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374" name="CustomShape 4"/>
          <p:cNvSpPr/>
          <p:nvPr/>
        </p:nvSpPr>
        <p:spPr>
          <a:xfrm>
            <a:off x="462240" y="3050640"/>
            <a:ext cx="1379880" cy="118836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5"/>
          <p:cNvSpPr/>
          <p:nvPr/>
        </p:nvSpPr>
        <p:spPr>
          <a:xfrm>
            <a:off x="540000" y="3317760"/>
            <a:ext cx="17218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4000" spc="-1" strike="noStrike">
                <a:solidFill>
                  <a:srgbClr val="000000"/>
                </a:solidFill>
                <a:latin typeface="Arial"/>
                <a:ea typeface="DejaVu Sans"/>
              </a:rPr>
              <a:t>PCA</a:t>
            </a:r>
            <a:endParaRPr b="0" lang="es-CO" sz="4000" spc="-1" strike="noStrike">
              <a:latin typeface="Arial"/>
            </a:endParaRPr>
          </a:p>
        </p:txBody>
      </p:sp>
      <p:sp>
        <p:nvSpPr>
          <p:cNvPr id="376" name="CustomShape 6"/>
          <p:cNvSpPr/>
          <p:nvPr/>
        </p:nvSpPr>
        <p:spPr>
          <a:xfrm>
            <a:off x="352800" y="4321800"/>
            <a:ext cx="2096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Size vector 16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377" name="CustomShape 7"/>
          <p:cNvSpPr/>
          <p:nvPr/>
        </p:nvSpPr>
        <p:spPr>
          <a:xfrm>
            <a:off x="540000" y="720720"/>
            <a:ext cx="9359640" cy="65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CO" sz="4000" spc="-1" strike="noStrike">
                <a:solidFill>
                  <a:srgbClr val="000000"/>
                </a:solidFill>
                <a:latin typeface="Arial"/>
                <a:ea typeface="DejaVu Sans"/>
              </a:rPr>
              <a:t>Pre-procesado de datos</a:t>
            </a:r>
            <a:endParaRPr b="0" lang="es-CO" sz="4000" spc="-1" strike="noStrike">
              <a:latin typeface="Arial"/>
            </a:endParaRPr>
          </a:p>
        </p:txBody>
      </p:sp>
      <p:graphicFrame>
        <p:nvGraphicFramePr>
          <p:cNvPr id="378" name="Table 8"/>
          <p:cNvGraphicFramePr/>
          <p:nvPr/>
        </p:nvGraphicFramePr>
        <p:xfrm>
          <a:off x="2708640" y="1777320"/>
          <a:ext cx="3416400" cy="2966400"/>
        </p:xfrm>
        <a:graphic>
          <a:graphicData uri="http://schemas.openxmlformats.org/drawingml/2006/table">
            <a:tbl>
              <a:tblPr/>
              <a:tblGrid>
                <a:gridCol w="1749960"/>
                <a:gridCol w="1666440"/>
              </a:tblGrid>
              <a:tr h="91476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s-ES" sz="18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N componentes finales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s-ES" sz="18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%perdida Información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3661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23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3661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21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661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19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3661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18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661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17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3661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16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7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661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15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3661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14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10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  <p:sp>
        <p:nvSpPr>
          <p:cNvPr id="379" name="CustomShape 9"/>
          <p:cNvSpPr/>
          <p:nvPr/>
        </p:nvSpPr>
        <p:spPr>
          <a:xfrm>
            <a:off x="2708640" y="4542480"/>
            <a:ext cx="3416400" cy="373320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10"/>
          <p:cNvSpPr/>
          <p:nvPr/>
        </p:nvSpPr>
        <p:spPr>
          <a:xfrm>
            <a:off x="6355440" y="4426920"/>
            <a:ext cx="1061640" cy="60444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11"/>
          <p:cNvSpPr/>
          <p:nvPr/>
        </p:nvSpPr>
        <p:spPr>
          <a:xfrm>
            <a:off x="7616520" y="4460400"/>
            <a:ext cx="27669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2400" spc="-1" strike="noStrike">
                <a:solidFill>
                  <a:srgbClr val="ff0000"/>
                </a:solidFill>
                <a:latin typeface="Arial"/>
                <a:ea typeface="DejaVu Sans"/>
              </a:rPr>
              <a:t>Puntos elegido</a:t>
            </a:r>
            <a:endParaRPr b="0" lang="es-CO" sz="2400" spc="-1" strike="noStrike">
              <a:latin typeface="Arial"/>
            </a:endParaRPr>
          </a:p>
        </p:txBody>
      </p:sp>
      <p:sp>
        <p:nvSpPr>
          <p:cNvPr id="382" name="CustomShape 12"/>
          <p:cNvSpPr/>
          <p:nvPr/>
        </p:nvSpPr>
        <p:spPr>
          <a:xfrm>
            <a:off x="7417080" y="4961880"/>
            <a:ext cx="4211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Sacrifico poco pero reduzco mucho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383" name="CustomShape 13"/>
          <p:cNvSpPr/>
          <p:nvPr/>
        </p:nvSpPr>
        <p:spPr>
          <a:xfrm>
            <a:off x="7417080" y="5331240"/>
            <a:ext cx="4455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Sacrifico el 7% pero reduzco el 42%</a:t>
            </a:r>
            <a:endParaRPr b="0" lang="es-CO" sz="1800" spc="-1" strike="noStrike">
              <a:latin typeface="Arial"/>
            </a:endParaRPr>
          </a:p>
        </p:txBody>
      </p:sp>
      <p:pic>
        <p:nvPicPr>
          <p:cNvPr id="384" name="Picture 2" descr="Diseño de balanza a color | Vector Gratis"/>
          <p:cNvPicPr/>
          <p:nvPr/>
        </p:nvPicPr>
        <p:blipFill>
          <a:blip r:embed="rId1"/>
          <a:stretch/>
        </p:blipFill>
        <p:spPr>
          <a:xfrm>
            <a:off x="7983360" y="1141920"/>
            <a:ext cx="2175480" cy="2175480"/>
          </a:xfrm>
          <a:prstGeom prst="rect">
            <a:avLst/>
          </a:prstGeom>
          <a:ln>
            <a:noFill/>
          </a:ln>
        </p:spPr>
      </p:pic>
      <p:sp>
        <p:nvSpPr>
          <p:cNvPr id="385" name="CustomShape 14"/>
          <p:cNvSpPr/>
          <p:nvPr/>
        </p:nvSpPr>
        <p:spPr>
          <a:xfrm>
            <a:off x="7436520" y="2875680"/>
            <a:ext cx="32691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Fig 11: balanza, se busca una buena relación</a:t>
            </a:r>
            <a:endParaRPr b="0" lang="es-CO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TextShape 1"/>
          <p:cNvSpPr txBox="1"/>
          <p:nvPr/>
        </p:nvSpPr>
        <p:spPr>
          <a:xfrm>
            <a:off x="4587120" y="3062520"/>
            <a:ext cx="9127800" cy="114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s-E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Modelamiento</a:t>
            </a:r>
            <a:br/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CustomShape 1"/>
          <p:cNvSpPr/>
          <p:nvPr/>
        </p:nvSpPr>
        <p:spPr>
          <a:xfrm>
            <a:off x="540000" y="720720"/>
            <a:ext cx="9359640" cy="65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CO" sz="40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es-CO" sz="4000" spc="-1" strike="noStrike">
              <a:latin typeface="Arial"/>
            </a:endParaRPr>
          </a:p>
        </p:txBody>
      </p:sp>
      <p:sp>
        <p:nvSpPr>
          <p:cNvPr id="388" name="CustomShape 2"/>
          <p:cNvSpPr/>
          <p:nvPr/>
        </p:nvSpPr>
        <p:spPr>
          <a:xfrm>
            <a:off x="257760" y="306360"/>
            <a:ext cx="4158720" cy="2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r>
              <a:rPr b="1" lang="es-E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Reconocimiento sonoro de instrumentos musicales</a:t>
            </a:r>
            <a:endParaRPr b="0" lang="es-CO" sz="1200" spc="-1" strike="noStrike">
              <a:latin typeface="Arial"/>
            </a:endParaRPr>
          </a:p>
        </p:txBody>
      </p:sp>
      <p:sp>
        <p:nvSpPr>
          <p:cNvPr id="389" name="CustomShape 3"/>
          <p:cNvSpPr/>
          <p:nvPr/>
        </p:nvSpPr>
        <p:spPr>
          <a:xfrm>
            <a:off x="360000" y="1621440"/>
            <a:ext cx="11519640" cy="44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500" spc="-1" strike="noStrike">
                <a:solidFill>
                  <a:srgbClr val="000000"/>
                </a:solidFill>
                <a:latin typeface="Arial"/>
                <a:ea typeface="DejaVu Sans"/>
              </a:rPr>
              <a:t>Modelado RNA simple</a:t>
            </a:r>
            <a:endParaRPr b="0" lang="es-CO" sz="2500" spc="-1" strike="noStrike">
              <a:latin typeface="Arial"/>
            </a:endParaRPr>
          </a:p>
        </p:txBody>
      </p:sp>
      <p:pic>
        <p:nvPicPr>
          <p:cNvPr id="390" name="Imagen 497" descr=""/>
          <p:cNvPicPr/>
          <p:nvPr/>
        </p:nvPicPr>
        <p:blipFill>
          <a:blip r:embed="rId1"/>
          <a:stretch/>
        </p:blipFill>
        <p:spPr>
          <a:xfrm>
            <a:off x="1440000" y="2340000"/>
            <a:ext cx="2159640" cy="2231640"/>
          </a:xfrm>
          <a:prstGeom prst="rect">
            <a:avLst/>
          </a:prstGeom>
          <a:ln>
            <a:noFill/>
          </a:ln>
        </p:spPr>
      </p:pic>
      <p:pic>
        <p:nvPicPr>
          <p:cNvPr id="391" name="Imagen 498" descr=""/>
          <p:cNvPicPr/>
          <p:nvPr/>
        </p:nvPicPr>
        <p:blipFill>
          <a:blip r:embed="rId2"/>
          <a:stretch/>
        </p:blipFill>
        <p:spPr>
          <a:xfrm>
            <a:off x="540000" y="4607640"/>
            <a:ext cx="3984480" cy="921240"/>
          </a:xfrm>
          <a:prstGeom prst="rect">
            <a:avLst/>
          </a:prstGeom>
          <a:ln>
            <a:noFill/>
          </a:ln>
        </p:spPr>
      </p:pic>
      <p:sp>
        <p:nvSpPr>
          <p:cNvPr id="392" name="CustomShape 4"/>
          <p:cNvSpPr/>
          <p:nvPr/>
        </p:nvSpPr>
        <p:spPr>
          <a:xfrm>
            <a:off x="540000" y="3241080"/>
            <a:ext cx="1079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Int=16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393" name="CustomShape 5"/>
          <p:cNvSpPr/>
          <p:nvPr/>
        </p:nvSpPr>
        <p:spPr>
          <a:xfrm>
            <a:off x="3600000" y="3119040"/>
            <a:ext cx="1079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Out=11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394" name="CustomShape 6"/>
          <p:cNvSpPr/>
          <p:nvPr/>
        </p:nvSpPr>
        <p:spPr>
          <a:xfrm>
            <a:off x="9000000" y="6393600"/>
            <a:ext cx="3547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Modelamiento</a:t>
            </a:r>
            <a:endParaRPr b="0" lang="es-CO" sz="1800" spc="-1" strike="noStrike">
              <a:latin typeface="Arial"/>
            </a:endParaRPr>
          </a:p>
        </p:txBody>
      </p:sp>
      <p:pic>
        <p:nvPicPr>
          <p:cNvPr id="395" name="Imagen 10" descr=""/>
          <p:cNvPicPr/>
          <p:nvPr/>
        </p:nvPicPr>
        <p:blipFill>
          <a:blip r:embed="rId3"/>
          <a:stretch/>
        </p:blipFill>
        <p:spPr>
          <a:xfrm>
            <a:off x="6077160" y="2063160"/>
            <a:ext cx="4228200" cy="2546280"/>
          </a:xfrm>
          <a:prstGeom prst="rect">
            <a:avLst/>
          </a:prstGeom>
          <a:ln>
            <a:noFill/>
          </a:ln>
        </p:spPr>
      </p:pic>
      <p:pic>
        <p:nvPicPr>
          <p:cNvPr id="396" name="Imagen 11" descr=""/>
          <p:cNvPicPr/>
          <p:nvPr/>
        </p:nvPicPr>
        <p:blipFill>
          <a:blip r:embed="rId4"/>
          <a:stretch/>
        </p:blipFill>
        <p:spPr>
          <a:xfrm>
            <a:off x="6195240" y="4618800"/>
            <a:ext cx="3992040" cy="898560"/>
          </a:xfrm>
          <a:prstGeom prst="rect">
            <a:avLst/>
          </a:prstGeom>
          <a:ln>
            <a:noFill/>
          </a:ln>
        </p:spPr>
      </p:pic>
      <p:sp>
        <p:nvSpPr>
          <p:cNvPr id="397" name="CustomShape 7"/>
          <p:cNvSpPr/>
          <p:nvPr/>
        </p:nvSpPr>
        <p:spPr>
          <a:xfrm>
            <a:off x="6077160" y="1627200"/>
            <a:ext cx="4901040" cy="44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500" spc="-1" strike="noStrike">
                <a:solidFill>
                  <a:srgbClr val="000000"/>
                </a:solidFill>
                <a:latin typeface="Arial"/>
                <a:ea typeface="DejaVu Sans"/>
              </a:rPr>
              <a:t>Modelado RNA Experimental</a:t>
            </a:r>
            <a:endParaRPr b="0" lang="es-CO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540000" y="720720"/>
            <a:ext cx="9359640" cy="65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CO" sz="4000" spc="-1" strike="noStrike">
                <a:solidFill>
                  <a:srgbClr val="000000"/>
                </a:solidFill>
                <a:latin typeface="Arial"/>
                <a:ea typeface="DejaVu Sans"/>
              </a:rPr>
              <a:t>Machine learning</a:t>
            </a:r>
            <a:endParaRPr b="0" lang="es-CO" sz="4000" spc="-1" strike="noStrike">
              <a:latin typeface="Arial"/>
            </a:endParaRPr>
          </a:p>
        </p:txBody>
      </p:sp>
      <p:sp>
        <p:nvSpPr>
          <p:cNvPr id="399" name="CustomShape 2"/>
          <p:cNvSpPr/>
          <p:nvPr/>
        </p:nvSpPr>
        <p:spPr>
          <a:xfrm>
            <a:off x="257760" y="306360"/>
            <a:ext cx="4158720" cy="2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r>
              <a:rPr b="1" lang="es-E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Reconocimiento sonoro de instrumentos musicales</a:t>
            </a:r>
            <a:endParaRPr b="0" lang="es-CO" sz="1200" spc="-1" strike="noStrike">
              <a:latin typeface="Arial"/>
            </a:endParaRPr>
          </a:p>
        </p:txBody>
      </p:sp>
      <p:sp>
        <p:nvSpPr>
          <p:cNvPr id="400" name="CustomShape 3"/>
          <p:cNvSpPr/>
          <p:nvPr/>
        </p:nvSpPr>
        <p:spPr>
          <a:xfrm>
            <a:off x="9000000" y="6393600"/>
            <a:ext cx="3547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Modelamiento</a:t>
            </a:r>
            <a:endParaRPr b="0" lang="es-CO" sz="1800" spc="-1" strike="noStrike">
              <a:latin typeface="Arial"/>
            </a:endParaRPr>
          </a:p>
        </p:txBody>
      </p:sp>
      <p:pic>
        <p:nvPicPr>
          <p:cNvPr id="401" name="Imagen 13" descr=""/>
          <p:cNvPicPr/>
          <p:nvPr/>
        </p:nvPicPr>
        <p:blipFill>
          <a:blip r:embed="rId1"/>
          <a:stretch/>
        </p:blipFill>
        <p:spPr>
          <a:xfrm>
            <a:off x="6400800" y="1727280"/>
            <a:ext cx="5050440" cy="2772000"/>
          </a:xfrm>
          <a:prstGeom prst="rect">
            <a:avLst/>
          </a:prstGeom>
          <a:ln>
            <a:noFill/>
          </a:ln>
        </p:spPr>
      </p:pic>
      <p:pic>
        <p:nvPicPr>
          <p:cNvPr id="402" name="Imagen 14" descr=""/>
          <p:cNvPicPr/>
          <p:nvPr/>
        </p:nvPicPr>
        <p:blipFill>
          <a:blip r:embed="rId2"/>
          <a:stretch/>
        </p:blipFill>
        <p:spPr>
          <a:xfrm>
            <a:off x="6615000" y="4917600"/>
            <a:ext cx="3969360" cy="944280"/>
          </a:xfrm>
          <a:prstGeom prst="rect">
            <a:avLst/>
          </a:prstGeom>
          <a:ln>
            <a:noFill/>
          </a:ln>
        </p:spPr>
      </p:pic>
      <p:pic>
        <p:nvPicPr>
          <p:cNvPr id="403" name="Imagen 16" descr=""/>
          <p:cNvPicPr/>
          <p:nvPr/>
        </p:nvPicPr>
        <p:blipFill>
          <a:blip r:embed="rId3"/>
          <a:stretch/>
        </p:blipFill>
        <p:spPr>
          <a:xfrm>
            <a:off x="540000" y="1988280"/>
            <a:ext cx="5256360" cy="2936520"/>
          </a:xfrm>
          <a:prstGeom prst="rect">
            <a:avLst/>
          </a:prstGeom>
          <a:ln>
            <a:noFill/>
          </a:ln>
        </p:spPr>
      </p:pic>
      <p:sp>
        <p:nvSpPr>
          <p:cNvPr id="404" name="CustomShape 4"/>
          <p:cNvSpPr/>
          <p:nvPr/>
        </p:nvSpPr>
        <p:spPr>
          <a:xfrm>
            <a:off x="360000" y="1621440"/>
            <a:ext cx="3863160" cy="44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500" spc="-1" strike="noStrike">
                <a:solidFill>
                  <a:srgbClr val="000000"/>
                </a:solidFill>
                <a:latin typeface="Arial"/>
                <a:ea typeface="DejaVu Sans"/>
              </a:rPr>
              <a:t>Random Forest</a:t>
            </a:r>
            <a:endParaRPr b="0" lang="es-CO" sz="2500" spc="-1" strike="noStrike">
              <a:latin typeface="Arial"/>
            </a:endParaRPr>
          </a:p>
        </p:txBody>
      </p:sp>
      <p:pic>
        <p:nvPicPr>
          <p:cNvPr id="405" name="Imagen 18" descr=""/>
          <p:cNvPicPr/>
          <p:nvPr/>
        </p:nvPicPr>
        <p:blipFill>
          <a:blip r:embed="rId4"/>
          <a:stretch/>
        </p:blipFill>
        <p:spPr>
          <a:xfrm>
            <a:off x="1183320" y="4925160"/>
            <a:ext cx="3969360" cy="936720"/>
          </a:xfrm>
          <a:prstGeom prst="rect">
            <a:avLst/>
          </a:prstGeom>
          <a:ln>
            <a:noFill/>
          </a:ln>
        </p:spPr>
      </p:pic>
      <p:sp>
        <p:nvSpPr>
          <p:cNvPr id="406" name="CustomShape 5"/>
          <p:cNvSpPr/>
          <p:nvPr/>
        </p:nvSpPr>
        <p:spPr>
          <a:xfrm>
            <a:off x="6077160" y="1627200"/>
            <a:ext cx="4901040" cy="44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500" spc="-1" strike="noStrike">
                <a:solidFill>
                  <a:srgbClr val="000000"/>
                </a:solidFill>
                <a:latin typeface="Arial"/>
                <a:ea typeface="DejaVu Sans"/>
              </a:rPr>
              <a:t>Decision Tree</a:t>
            </a:r>
            <a:endParaRPr b="0" lang="es-CO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1"/>
          <p:cNvSpPr/>
          <p:nvPr/>
        </p:nvSpPr>
        <p:spPr>
          <a:xfrm>
            <a:off x="540000" y="720720"/>
            <a:ext cx="9359640" cy="65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CO" sz="4000" spc="-1" strike="noStrike">
                <a:solidFill>
                  <a:srgbClr val="000000"/>
                </a:solidFill>
                <a:latin typeface="Arial"/>
                <a:ea typeface="DejaVu Sans"/>
              </a:rPr>
              <a:t>Machine learning</a:t>
            </a:r>
            <a:endParaRPr b="0" lang="es-CO" sz="4000" spc="-1" strike="noStrike">
              <a:latin typeface="Arial"/>
            </a:endParaRPr>
          </a:p>
        </p:txBody>
      </p:sp>
      <p:sp>
        <p:nvSpPr>
          <p:cNvPr id="408" name="CustomShape 2"/>
          <p:cNvSpPr/>
          <p:nvPr/>
        </p:nvSpPr>
        <p:spPr>
          <a:xfrm>
            <a:off x="257760" y="306360"/>
            <a:ext cx="4158720" cy="2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r>
              <a:rPr b="1" lang="es-E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Reconocimiento sonoro de instrumentos musicales</a:t>
            </a:r>
            <a:endParaRPr b="0" lang="es-CO" sz="1200" spc="-1" strike="noStrike">
              <a:latin typeface="Arial"/>
            </a:endParaRPr>
          </a:p>
        </p:txBody>
      </p:sp>
      <p:sp>
        <p:nvSpPr>
          <p:cNvPr id="409" name="CustomShape 3"/>
          <p:cNvSpPr/>
          <p:nvPr/>
        </p:nvSpPr>
        <p:spPr>
          <a:xfrm>
            <a:off x="9000000" y="6393600"/>
            <a:ext cx="3547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Modelamiento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410" name="CustomShape 4"/>
          <p:cNvSpPr/>
          <p:nvPr/>
        </p:nvSpPr>
        <p:spPr>
          <a:xfrm>
            <a:off x="360000" y="1621440"/>
            <a:ext cx="3863160" cy="44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500" spc="-1" strike="noStrike">
                <a:solidFill>
                  <a:srgbClr val="000000"/>
                </a:solidFill>
                <a:latin typeface="Arial"/>
                <a:ea typeface="DejaVu Sans"/>
              </a:rPr>
              <a:t>Logistic Regression</a:t>
            </a:r>
            <a:endParaRPr b="0" lang="es-CO" sz="2500" spc="-1" strike="noStrike">
              <a:latin typeface="Arial"/>
            </a:endParaRPr>
          </a:p>
        </p:txBody>
      </p:sp>
      <p:sp>
        <p:nvSpPr>
          <p:cNvPr id="411" name="CustomShape 5"/>
          <p:cNvSpPr/>
          <p:nvPr/>
        </p:nvSpPr>
        <p:spPr>
          <a:xfrm>
            <a:off x="6077160" y="1627200"/>
            <a:ext cx="4901040" cy="44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500" spc="-1" strike="noStrike">
                <a:solidFill>
                  <a:srgbClr val="000000"/>
                </a:solidFill>
                <a:latin typeface="Arial"/>
                <a:ea typeface="DejaVu Sans"/>
              </a:rPr>
              <a:t>Dummy Classifier</a:t>
            </a:r>
            <a:endParaRPr b="0" lang="es-CO" sz="2500" spc="-1" strike="noStrike">
              <a:latin typeface="Arial"/>
            </a:endParaRPr>
          </a:p>
        </p:txBody>
      </p:sp>
      <p:pic>
        <p:nvPicPr>
          <p:cNvPr id="412" name="Imagen 10" descr=""/>
          <p:cNvPicPr/>
          <p:nvPr/>
        </p:nvPicPr>
        <p:blipFill>
          <a:blip r:embed="rId1"/>
          <a:stretch/>
        </p:blipFill>
        <p:spPr>
          <a:xfrm>
            <a:off x="1300680" y="2177280"/>
            <a:ext cx="2796480" cy="3011040"/>
          </a:xfrm>
          <a:prstGeom prst="rect">
            <a:avLst/>
          </a:prstGeom>
          <a:ln>
            <a:noFill/>
          </a:ln>
        </p:spPr>
      </p:pic>
      <p:pic>
        <p:nvPicPr>
          <p:cNvPr id="413" name="Imagen 11" descr=""/>
          <p:cNvPicPr/>
          <p:nvPr/>
        </p:nvPicPr>
        <p:blipFill>
          <a:blip r:embed="rId2"/>
          <a:stretch/>
        </p:blipFill>
        <p:spPr>
          <a:xfrm>
            <a:off x="718200" y="5188320"/>
            <a:ext cx="3961800" cy="921240"/>
          </a:xfrm>
          <a:prstGeom prst="rect">
            <a:avLst/>
          </a:prstGeom>
          <a:ln>
            <a:noFill/>
          </a:ln>
        </p:spPr>
      </p:pic>
      <p:pic>
        <p:nvPicPr>
          <p:cNvPr id="414" name="Imagen 12" descr=""/>
          <p:cNvPicPr/>
          <p:nvPr/>
        </p:nvPicPr>
        <p:blipFill>
          <a:blip r:embed="rId3"/>
          <a:srcRect l="0" t="15191" r="0" b="0"/>
          <a:stretch/>
        </p:blipFill>
        <p:spPr>
          <a:xfrm>
            <a:off x="5869080" y="2247840"/>
            <a:ext cx="3855240" cy="2940120"/>
          </a:xfrm>
          <a:prstGeom prst="rect">
            <a:avLst/>
          </a:prstGeom>
          <a:ln>
            <a:noFill/>
          </a:ln>
        </p:spPr>
      </p:pic>
      <p:pic>
        <p:nvPicPr>
          <p:cNvPr id="415" name="Imagen 15" descr=""/>
          <p:cNvPicPr/>
          <p:nvPr/>
        </p:nvPicPr>
        <p:blipFill>
          <a:blip r:embed="rId4"/>
          <a:stretch/>
        </p:blipFill>
        <p:spPr>
          <a:xfrm>
            <a:off x="5754960" y="5188320"/>
            <a:ext cx="3969360" cy="944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ustomShape 1"/>
          <p:cNvSpPr/>
          <p:nvPr/>
        </p:nvSpPr>
        <p:spPr>
          <a:xfrm>
            <a:off x="540000" y="720720"/>
            <a:ext cx="9359640" cy="65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CO" sz="4000" spc="-1" strike="noStrike">
                <a:solidFill>
                  <a:srgbClr val="000000"/>
                </a:solidFill>
                <a:latin typeface="Arial"/>
                <a:ea typeface="DejaVu Sans"/>
              </a:rPr>
              <a:t>Machine learning</a:t>
            </a:r>
            <a:endParaRPr b="0" lang="es-CO" sz="4000" spc="-1" strike="noStrike">
              <a:latin typeface="Arial"/>
            </a:endParaRPr>
          </a:p>
        </p:txBody>
      </p:sp>
      <p:sp>
        <p:nvSpPr>
          <p:cNvPr id="417" name="CustomShape 2"/>
          <p:cNvSpPr/>
          <p:nvPr/>
        </p:nvSpPr>
        <p:spPr>
          <a:xfrm>
            <a:off x="257760" y="306360"/>
            <a:ext cx="4158720" cy="2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r>
              <a:rPr b="1" lang="es-E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Reconocimiento sonoro de instrumentos musicales</a:t>
            </a:r>
            <a:endParaRPr b="0" lang="es-CO" sz="1200" spc="-1" strike="noStrike">
              <a:latin typeface="Arial"/>
            </a:endParaRPr>
          </a:p>
        </p:txBody>
      </p:sp>
      <p:sp>
        <p:nvSpPr>
          <p:cNvPr id="418" name="CustomShape 3"/>
          <p:cNvSpPr/>
          <p:nvPr/>
        </p:nvSpPr>
        <p:spPr>
          <a:xfrm>
            <a:off x="9000000" y="6393600"/>
            <a:ext cx="3547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Modelamiento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419" name="CustomShape 4"/>
          <p:cNvSpPr/>
          <p:nvPr/>
        </p:nvSpPr>
        <p:spPr>
          <a:xfrm>
            <a:off x="360000" y="1621440"/>
            <a:ext cx="3863160" cy="44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500" spc="-1" strike="noStrike">
                <a:solidFill>
                  <a:srgbClr val="000000"/>
                </a:solidFill>
                <a:latin typeface="Arial"/>
                <a:ea typeface="DejaVu Sans"/>
              </a:rPr>
              <a:t>Vecinos mas cercanos</a:t>
            </a:r>
            <a:endParaRPr b="0" lang="es-CO" sz="2500" spc="-1" strike="noStrike">
              <a:latin typeface="Arial"/>
            </a:endParaRPr>
          </a:p>
        </p:txBody>
      </p:sp>
      <p:sp>
        <p:nvSpPr>
          <p:cNvPr id="420" name="CustomShape 5"/>
          <p:cNvSpPr/>
          <p:nvPr/>
        </p:nvSpPr>
        <p:spPr>
          <a:xfrm>
            <a:off x="6077160" y="1627200"/>
            <a:ext cx="4901040" cy="44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500" spc="-1" strike="noStrike">
                <a:solidFill>
                  <a:srgbClr val="000000"/>
                </a:solidFill>
                <a:latin typeface="Arial"/>
                <a:ea typeface="DejaVu Sans"/>
              </a:rPr>
              <a:t>Gaussian Naive Bayes</a:t>
            </a:r>
            <a:endParaRPr b="0" lang="es-CO" sz="2500" spc="-1" strike="noStrike">
              <a:latin typeface="Arial"/>
            </a:endParaRPr>
          </a:p>
        </p:txBody>
      </p:sp>
      <p:pic>
        <p:nvPicPr>
          <p:cNvPr id="421" name="Imagen 13" descr=""/>
          <p:cNvPicPr/>
          <p:nvPr/>
        </p:nvPicPr>
        <p:blipFill>
          <a:blip r:embed="rId1"/>
          <a:stretch/>
        </p:blipFill>
        <p:spPr>
          <a:xfrm>
            <a:off x="1129320" y="2308680"/>
            <a:ext cx="2600280" cy="2493000"/>
          </a:xfrm>
          <a:prstGeom prst="rect">
            <a:avLst/>
          </a:prstGeom>
          <a:ln>
            <a:noFill/>
          </a:ln>
        </p:spPr>
      </p:pic>
      <p:pic>
        <p:nvPicPr>
          <p:cNvPr id="422" name="Imagen 14" descr=""/>
          <p:cNvPicPr/>
          <p:nvPr/>
        </p:nvPicPr>
        <p:blipFill>
          <a:blip r:embed="rId2"/>
          <a:stretch/>
        </p:blipFill>
        <p:spPr>
          <a:xfrm>
            <a:off x="540000" y="5045400"/>
            <a:ext cx="3954240" cy="921240"/>
          </a:xfrm>
          <a:prstGeom prst="rect">
            <a:avLst/>
          </a:prstGeom>
          <a:ln>
            <a:noFill/>
          </a:ln>
        </p:spPr>
      </p:pic>
      <p:pic>
        <p:nvPicPr>
          <p:cNvPr id="423" name="Imagen 16" descr=""/>
          <p:cNvPicPr/>
          <p:nvPr/>
        </p:nvPicPr>
        <p:blipFill>
          <a:blip r:embed="rId3"/>
          <a:stretch/>
        </p:blipFill>
        <p:spPr>
          <a:xfrm>
            <a:off x="6216480" y="2282040"/>
            <a:ext cx="2783160" cy="2514240"/>
          </a:xfrm>
          <a:prstGeom prst="rect">
            <a:avLst/>
          </a:prstGeom>
          <a:ln>
            <a:noFill/>
          </a:ln>
        </p:spPr>
      </p:pic>
      <p:pic>
        <p:nvPicPr>
          <p:cNvPr id="424" name="Imagen 18" descr=""/>
          <p:cNvPicPr/>
          <p:nvPr/>
        </p:nvPicPr>
        <p:blipFill>
          <a:blip r:embed="rId4"/>
          <a:stretch/>
        </p:blipFill>
        <p:spPr>
          <a:xfrm>
            <a:off x="6216480" y="5052960"/>
            <a:ext cx="3976920" cy="913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TextShape 1"/>
          <p:cNvSpPr txBox="1"/>
          <p:nvPr/>
        </p:nvSpPr>
        <p:spPr>
          <a:xfrm>
            <a:off x="4587120" y="3062520"/>
            <a:ext cx="9127800" cy="114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s-ES" sz="4400" spc="-1" strike="noStrike">
                <a:solidFill>
                  <a:srgbClr val="000000"/>
                </a:solidFill>
                <a:latin typeface="Arial"/>
                <a:ea typeface="DejaVu Sans"/>
              </a:rPr>
              <a:t>Evaluac</a:t>
            </a:r>
            <a:r>
              <a:rPr b="0" i="1" lang="es-ES" sz="4400" spc="-1" strike="noStrike">
                <a:solidFill>
                  <a:srgbClr val="000000"/>
                </a:solidFill>
                <a:latin typeface="Arial"/>
                <a:ea typeface="DejaVu Sans"/>
              </a:rPr>
              <a:t>ión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Shape 1"/>
          <p:cNvSpPr txBox="1"/>
          <p:nvPr/>
        </p:nvSpPr>
        <p:spPr>
          <a:xfrm>
            <a:off x="0" y="306360"/>
            <a:ext cx="4158720" cy="280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marL="228600" indent="-32364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s-E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Reconocimiento sonoro de instrumentos musicales</a:t>
            </a:r>
            <a:endParaRPr b="0" lang="es-CO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540000" y="720000"/>
            <a:ext cx="2596680" cy="65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CO" sz="4000" spc="-1" strike="noStrike">
                <a:solidFill>
                  <a:srgbClr val="000000"/>
                </a:solidFill>
                <a:latin typeface="Arial"/>
                <a:ea typeface="DejaVu Sans"/>
              </a:rPr>
              <a:t>Agenda</a:t>
            </a:r>
            <a:endParaRPr b="0" lang="es-CO" sz="4000" spc="-1" strike="noStrike">
              <a:latin typeface="Arial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360000" y="1620000"/>
            <a:ext cx="10932480" cy="450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500" spc="-1" strike="noStrike">
                <a:solidFill>
                  <a:srgbClr val="000000"/>
                </a:solidFill>
                <a:latin typeface="Arial"/>
                <a:ea typeface="DejaVu Sans"/>
              </a:rPr>
              <a:t>1. Objetivos</a:t>
            </a:r>
            <a:endParaRPr b="0" lang="es-CO" sz="25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500" spc="-1" strike="noStrike">
                <a:solidFill>
                  <a:srgbClr val="000000"/>
                </a:solidFill>
                <a:latin typeface="Arial"/>
                <a:ea typeface="DejaVu Sans"/>
              </a:rPr>
              <a:t>2. Metodología aplicada</a:t>
            </a:r>
            <a:endParaRPr b="0" lang="es-CO" sz="25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500" spc="-1" strike="noStrike">
                <a:solidFill>
                  <a:srgbClr val="000000"/>
                </a:solidFill>
                <a:latin typeface="Arial"/>
                <a:ea typeface="DejaVu Sans"/>
              </a:rPr>
              <a:t>3. Entendimiento de los datos  </a:t>
            </a:r>
            <a:endParaRPr b="0" lang="es-CO" sz="25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500" spc="-1" strike="noStrike">
                <a:solidFill>
                  <a:srgbClr val="000000"/>
                </a:solidFill>
                <a:latin typeface="Arial"/>
                <a:ea typeface="DejaVu Sans"/>
              </a:rPr>
              <a:t>4. Preparación de los datos</a:t>
            </a:r>
            <a:endParaRPr b="0" lang="es-CO" sz="25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500" spc="-1" strike="noStrike">
                <a:solidFill>
                  <a:srgbClr val="000000"/>
                </a:solidFill>
                <a:latin typeface="Arial"/>
                <a:ea typeface="DejaVu Sans"/>
              </a:rPr>
              <a:t>5. Modelamiento</a:t>
            </a:r>
            <a:endParaRPr b="0" lang="es-CO" sz="25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500" spc="-1" strike="noStrike">
                <a:solidFill>
                  <a:srgbClr val="000000"/>
                </a:solidFill>
                <a:latin typeface="Arial"/>
                <a:ea typeface="DejaVu Sans"/>
              </a:rPr>
              <a:t>6. Evaluación</a:t>
            </a:r>
            <a:endParaRPr b="0" lang="es-CO" sz="25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500" spc="-1" strike="noStrike">
                <a:solidFill>
                  <a:srgbClr val="000000"/>
                </a:solidFill>
                <a:latin typeface="Arial"/>
                <a:ea typeface="DejaVu Sans"/>
              </a:rPr>
              <a:t>7. Implementación</a:t>
            </a:r>
            <a:endParaRPr b="0" lang="es-CO" sz="25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500" spc="-1" strike="noStrike">
                <a:solidFill>
                  <a:srgbClr val="000000"/>
                </a:solidFill>
                <a:latin typeface="Arial"/>
                <a:ea typeface="DejaVu Sans"/>
              </a:rPr>
              <a:t>8. Trabajos futuros</a:t>
            </a:r>
            <a:endParaRPr b="0" lang="es-CO" sz="25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500" spc="-1" strike="noStrike">
                <a:solidFill>
                  <a:srgbClr val="000000"/>
                </a:solidFill>
                <a:latin typeface="Arial"/>
                <a:ea typeface="DejaVu Sans"/>
              </a:rPr>
              <a:t>9. Conclusiones  </a:t>
            </a:r>
            <a:endParaRPr b="0" lang="es-CO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CustomShape 1"/>
          <p:cNvSpPr/>
          <p:nvPr/>
        </p:nvSpPr>
        <p:spPr>
          <a:xfrm>
            <a:off x="540000" y="720720"/>
            <a:ext cx="9359640" cy="65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CO" sz="4000" spc="-1" strike="noStrike">
                <a:solidFill>
                  <a:srgbClr val="000000"/>
                </a:solidFill>
                <a:latin typeface="Arial"/>
                <a:ea typeface="DejaVu Sans"/>
              </a:rPr>
              <a:t>Resumen</a:t>
            </a:r>
            <a:endParaRPr b="0" lang="es-CO" sz="4000" spc="-1" strike="noStrike">
              <a:latin typeface="Arial"/>
            </a:endParaRPr>
          </a:p>
        </p:txBody>
      </p:sp>
      <p:sp>
        <p:nvSpPr>
          <p:cNvPr id="427" name="CustomShape 2"/>
          <p:cNvSpPr/>
          <p:nvPr/>
        </p:nvSpPr>
        <p:spPr>
          <a:xfrm>
            <a:off x="257760" y="306360"/>
            <a:ext cx="4158720" cy="2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r>
              <a:rPr b="1" lang="es-E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Reconocimiento sonoro de instrumentos musicales</a:t>
            </a:r>
            <a:endParaRPr b="0" lang="es-CO" sz="1200" spc="-1" strike="noStrike">
              <a:latin typeface="Arial"/>
            </a:endParaRPr>
          </a:p>
        </p:txBody>
      </p:sp>
      <p:sp>
        <p:nvSpPr>
          <p:cNvPr id="428" name="CustomShape 3"/>
          <p:cNvSpPr/>
          <p:nvPr/>
        </p:nvSpPr>
        <p:spPr>
          <a:xfrm>
            <a:off x="360000" y="1621440"/>
            <a:ext cx="11519640" cy="44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500" spc="-1" strike="noStrike">
                <a:solidFill>
                  <a:srgbClr val="000000"/>
                </a:solidFill>
                <a:latin typeface="Arial"/>
                <a:ea typeface="DejaVu Sans"/>
              </a:rPr>
              <a:t>Resumen modelado</a:t>
            </a:r>
            <a:endParaRPr b="0" lang="es-CO" sz="2500" spc="-1" strike="noStrike">
              <a:latin typeface="Arial"/>
            </a:endParaRPr>
          </a:p>
        </p:txBody>
      </p:sp>
      <p:graphicFrame>
        <p:nvGraphicFramePr>
          <p:cNvPr id="429" name="Table 4"/>
          <p:cNvGraphicFramePr/>
          <p:nvPr/>
        </p:nvGraphicFramePr>
        <p:xfrm>
          <a:off x="1048680" y="2043720"/>
          <a:ext cx="10320120" cy="4133880"/>
        </p:xfrm>
        <a:graphic>
          <a:graphicData uri="http://schemas.openxmlformats.org/drawingml/2006/table">
            <a:tbl>
              <a:tblPr/>
              <a:tblGrid>
                <a:gridCol w="1116000"/>
                <a:gridCol w="1143000"/>
                <a:gridCol w="2708640"/>
                <a:gridCol w="1100880"/>
                <a:gridCol w="1296360"/>
                <a:gridCol w="1068480"/>
                <a:gridCol w="1887120"/>
              </a:tblGrid>
              <a:tr h="497160">
                <a:tc gridSpan="2"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Modelos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Algoritmo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train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valid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test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tiempo all test (seg)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410760">
                <a:tc rowSpan="8"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Machine learning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 rowSpan="6"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Clásicos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Arial"/>
                          <a:ea typeface="DejaVu Sans"/>
                        </a:rPr>
                        <a:t>RandomForestClassifier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Arial"/>
                          <a:ea typeface="DejaVu Sans"/>
                        </a:rPr>
                        <a:t>99,81%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Arial"/>
                          <a:ea typeface="DejaVu Sans"/>
                        </a:rPr>
                        <a:t>95,72%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Arial"/>
                          <a:ea typeface="DejaVu Sans"/>
                        </a:rPr>
                        <a:t>94,90%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Arial"/>
                          <a:ea typeface="DejaVu Sans"/>
                        </a:rPr>
                        <a:t>0,79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0572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LogisticRegression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92,18%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92,36%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90,72%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1,86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4532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DecisionTreeClassifier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100,00%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92,54%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91,45%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1,15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2552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DummyClassifier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85,54%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85,63%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81,54%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3,1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3560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Arial"/>
                          <a:ea typeface="DejaVu Sans"/>
                        </a:rPr>
                        <a:t>KNeighborsClassifier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Arial"/>
                          <a:ea typeface="DejaVu Sans"/>
                        </a:rPr>
                        <a:t>96,63%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Arial"/>
                          <a:ea typeface="DejaVu Sans"/>
                        </a:rPr>
                        <a:t>96,72%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Arial"/>
                          <a:ea typeface="DejaVu Sans"/>
                        </a:rPr>
                        <a:t>96,00%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Arial"/>
                          <a:ea typeface="DejaVu Sans"/>
                        </a:rPr>
                        <a:t>2,3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9564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GaussianNB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90,63%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90,81%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89,00%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1,82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1380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 rowSpan="2"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Deep Learning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Basico 122.000 parametros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90,36%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90,27%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90,09%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0,06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0472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Experimental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78,63%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78,72%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80,09%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0,32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430" name="CustomShape 5"/>
          <p:cNvSpPr/>
          <p:nvPr/>
        </p:nvSpPr>
        <p:spPr>
          <a:xfrm>
            <a:off x="9000000" y="6393600"/>
            <a:ext cx="3547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Modelamiento</a:t>
            </a:r>
            <a:endParaRPr b="0" lang="es-CO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ustomShape 1"/>
          <p:cNvSpPr/>
          <p:nvPr/>
        </p:nvSpPr>
        <p:spPr>
          <a:xfrm>
            <a:off x="540000" y="720720"/>
            <a:ext cx="9359640" cy="65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CO" sz="4000" spc="-1" strike="noStrike">
                <a:solidFill>
                  <a:srgbClr val="000000"/>
                </a:solidFill>
                <a:latin typeface="Arial"/>
                <a:ea typeface="DejaVu Sans"/>
              </a:rPr>
              <a:t>Búsqueda hiperparametros</a:t>
            </a:r>
            <a:endParaRPr b="0" lang="es-CO" sz="4000" spc="-1" strike="noStrike">
              <a:latin typeface="Arial"/>
            </a:endParaRPr>
          </a:p>
        </p:txBody>
      </p:sp>
      <p:sp>
        <p:nvSpPr>
          <p:cNvPr id="432" name="CustomShape 2"/>
          <p:cNvSpPr/>
          <p:nvPr/>
        </p:nvSpPr>
        <p:spPr>
          <a:xfrm>
            <a:off x="257760" y="306360"/>
            <a:ext cx="4158720" cy="2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r>
              <a:rPr b="1" lang="es-E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Reconocimiento sonoro de instrumentos musicales</a:t>
            </a:r>
            <a:endParaRPr b="0" lang="es-CO" sz="1200" spc="-1" strike="noStrike">
              <a:latin typeface="Arial"/>
            </a:endParaRPr>
          </a:p>
        </p:txBody>
      </p:sp>
      <p:pic>
        <p:nvPicPr>
          <p:cNvPr id="433" name="Imagen 1" descr=""/>
          <p:cNvPicPr/>
          <p:nvPr/>
        </p:nvPicPr>
        <p:blipFill>
          <a:blip r:embed="rId1"/>
          <a:stretch/>
        </p:blipFill>
        <p:spPr>
          <a:xfrm>
            <a:off x="861480" y="2065320"/>
            <a:ext cx="3920040" cy="2288160"/>
          </a:xfrm>
          <a:prstGeom prst="rect">
            <a:avLst/>
          </a:prstGeom>
          <a:ln>
            <a:noFill/>
          </a:ln>
        </p:spPr>
      </p:pic>
      <p:pic>
        <p:nvPicPr>
          <p:cNvPr id="434" name="Imagen 2" descr=""/>
          <p:cNvPicPr/>
          <p:nvPr/>
        </p:nvPicPr>
        <p:blipFill>
          <a:blip r:embed="rId2"/>
          <a:stretch/>
        </p:blipFill>
        <p:spPr>
          <a:xfrm>
            <a:off x="861480" y="4619880"/>
            <a:ext cx="4665240" cy="1929960"/>
          </a:xfrm>
          <a:prstGeom prst="rect">
            <a:avLst/>
          </a:prstGeom>
          <a:ln>
            <a:noFill/>
          </a:ln>
        </p:spPr>
      </p:pic>
      <p:pic>
        <p:nvPicPr>
          <p:cNvPr id="435" name="Imagen 3" descr=""/>
          <p:cNvPicPr/>
          <p:nvPr/>
        </p:nvPicPr>
        <p:blipFill>
          <a:blip r:embed="rId3"/>
          <a:stretch/>
        </p:blipFill>
        <p:spPr>
          <a:xfrm>
            <a:off x="6758280" y="1510560"/>
            <a:ext cx="3728880" cy="2264760"/>
          </a:xfrm>
          <a:prstGeom prst="rect">
            <a:avLst/>
          </a:prstGeom>
          <a:ln>
            <a:noFill/>
          </a:ln>
        </p:spPr>
      </p:pic>
      <p:pic>
        <p:nvPicPr>
          <p:cNvPr id="436" name="Imagen 4" descr=""/>
          <p:cNvPicPr/>
          <p:nvPr/>
        </p:nvPicPr>
        <p:blipFill>
          <a:blip r:embed="rId4"/>
          <a:stretch/>
        </p:blipFill>
        <p:spPr>
          <a:xfrm>
            <a:off x="6628680" y="4575600"/>
            <a:ext cx="3988080" cy="2050560"/>
          </a:xfrm>
          <a:prstGeom prst="rect">
            <a:avLst/>
          </a:prstGeom>
          <a:ln>
            <a:noFill/>
          </a:ln>
        </p:spPr>
      </p:pic>
      <p:sp>
        <p:nvSpPr>
          <p:cNvPr id="437" name="CustomShape 3"/>
          <p:cNvSpPr/>
          <p:nvPr/>
        </p:nvSpPr>
        <p:spPr>
          <a:xfrm>
            <a:off x="5005800" y="2910960"/>
            <a:ext cx="1487880" cy="59688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8" name="CustomShape 4"/>
          <p:cNvSpPr/>
          <p:nvPr/>
        </p:nvSpPr>
        <p:spPr>
          <a:xfrm rot="19782000">
            <a:off x="5611320" y="3910320"/>
            <a:ext cx="965880" cy="59688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CustomShape 5"/>
          <p:cNvSpPr/>
          <p:nvPr/>
        </p:nvSpPr>
        <p:spPr>
          <a:xfrm rot="5400000">
            <a:off x="8357040" y="3906720"/>
            <a:ext cx="532080" cy="60444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CustomShape 6"/>
          <p:cNvSpPr/>
          <p:nvPr/>
        </p:nvSpPr>
        <p:spPr>
          <a:xfrm>
            <a:off x="8925480" y="3986280"/>
            <a:ext cx="2234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 días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441" name="CustomShape 7"/>
          <p:cNvSpPr/>
          <p:nvPr/>
        </p:nvSpPr>
        <p:spPr>
          <a:xfrm>
            <a:off x="1523880" y="1699920"/>
            <a:ext cx="3095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2952 combinaciones</a:t>
            </a:r>
            <a:endParaRPr b="0" lang="es-CO" sz="1800" spc="-1" strike="noStrike">
              <a:latin typeface="Arial"/>
            </a:endParaRPr>
          </a:p>
        </p:txBody>
      </p:sp>
      <p:pic>
        <p:nvPicPr>
          <p:cNvPr id="442" name="Picture 2" descr="Os principais serviços da arquitetura AWS! - dicas e utilidade e cia"/>
          <p:cNvPicPr/>
          <p:nvPr/>
        </p:nvPicPr>
        <p:blipFill>
          <a:blip r:embed="rId5"/>
          <a:stretch/>
        </p:blipFill>
        <p:spPr>
          <a:xfrm>
            <a:off x="9312480" y="704520"/>
            <a:ext cx="1174680" cy="879840"/>
          </a:xfrm>
          <a:prstGeom prst="rect">
            <a:avLst/>
          </a:prstGeom>
          <a:ln>
            <a:noFill/>
          </a:ln>
        </p:spPr>
      </p:pic>
      <p:sp>
        <p:nvSpPr>
          <p:cNvPr id="443" name="CustomShape 8"/>
          <p:cNvSpPr/>
          <p:nvPr/>
        </p:nvSpPr>
        <p:spPr>
          <a:xfrm>
            <a:off x="10656000" y="5913720"/>
            <a:ext cx="10080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ACC 95,8%</a:t>
            </a:r>
            <a:endParaRPr b="0" lang="es-CO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TextShape 1"/>
          <p:cNvSpPr txBox="1"/>
          <p:nvPr/>
        </p:nvSpPr>
        <p:spPr>
          <a:xfrm>
            <a:off x="4587120" y="3062520"/>
            <a:ext cx="9127800" cy="114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s-ES" sz="4400" spc="-1" strike="noStrike">
                <a:solidFill>
                  <a:srgbClr val="000000"/>
                </a:solidFill>
                <a:latin typeface="Arial"/>
                <a:ea typeface="DejaVu Sans"/>
              </a:rPr>
              <a:t>Implem</a:t>
            </a:r>
            <a:r>
              <a:rPr b="0" i="1" lang="es-ES" sz="4400" spc="-1" strike="noStrike">
                <a:solidFill>
                  <a:srgbClr val="000000"/>
                </a:solidFill>
                <a:latin typeface="Arial"/>
                <a:ea typeface="DejaVu Sans"/>
              </a:rPr>
              <a:t>entació</a:t>
            </a:r>
            <a:r>
              <a:rPr b="0" i="1" lang="es-ES" sz="44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TextShape 1"/>
          <p:cNvSpPr txBox="1"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s-ES" sz="4400" spc="-1" strike="noStrike">
                <a:solidFill>
                  <a:srgbClr val="000000"/>
                </a:solidFill>
                <a:latin typeface="Arial"/>
                <a:ea typeface="DejaVu Sans"/>
              </a:rPr>
              <a:t>Re</a:t>
            </a:r>
            <a:r>
              <a:rPr b="0" lang="es-E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sul</a:t>
            </a:r>
            <a:r>
              <a:rPr b="0" lang="es-E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ta</a:t>
            </a:r>
            <a:r>
              <a:rPr b="0" lang="es-ES" sz="4400" spc="-1" strike="noStrike">
                <a:solidFill>
                  <a:srgbClr val="000000"/>
                </a:solidFill>
                <a:latin typeface="Arial"/>
                <a:ea typeface="DejaVu Sans"/>
              </a:rPr>
              <a:t>do</a:t>
            </a:r>
            <a:r>
              <a:rPr b="0" lang="es-E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 </a:t>
            </a:r>
            <a:r>
              <a:rPr b="0" lang="es-ES" sz="4400" spc="-1" strike="noStrike">
                <a:solidFill>
                  <a:srgbClr val="000000"/>
                </a:solidFill>
                <a:latin typeface="Arial"/>
                <a:ea typeface="DejaVu Sans"/>
              </a:rPr>
              <a:t>fin</a:t>
            </a:r>
            <a:r>
              <a:rPr b="0" lang="es-E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ale</a:t>
            </a:r>
            <a:r>
              <a:rPr b="0" lang="es-E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6" name="Imagen 3" descr=""/>
          <p:cNvPicPr/>
          <p:nvPr/>
        </p:nvPicPr>
        <p:blipFill>
          <a:blip r:embed="rId1"/>
          <a:stretch/>
        </p:blipFill>
        <p:spPr>
          <a:xfrm>
            <a:off x="807480" y="1814400"/>
            <a:ext cx="3495600" cy="1976400"/>
          </a:xfrm>
          <a:prstGeom prst="rect">
            <a:avLst/>
          </a:prstGeom>
          <a:ln>
            <a:noFill/>
          </a:ln>
        </p:spPr>
      </p:pic>
      <p:pic>
        <p:nvPicPr>
          <p:cNvPr id="447" name="Picture 2" descr="Flask Libraries for Building Awesome Real World RESTful APIs — Nick  Janetakis"/>
          <p:cNvPicPr/>
          <p:nvPr/>
        </p:nvPicPr>
        <p:blipFill>
          <a:blip r:embed="rId2"/>
          <a:stretch/>
        </p:blipFill>
        <p:spPr>
          <a:xfrm>
            <a:off x="5239800" y="2193840"/>
            <a:ext cx="2163240" cy="1217160"/>
          </a:xfrm>
          <a:prstGeom prst="rect">
            <a:avLst/>
          </a:prstGeom>
          <a:ln>
            <a:noFill/>
          </a:ln>
        </p:spPr>
      </p:pic>
      <p:pic>
        <p:nvPicPr>
          <p:cNvPr id="448" name="Imagen 4" descr=""/>
          <p:cNvPicPr/>
          <p:nvPr/>
        </p:nvPicPr>
        <p:blipFill>
          <a:blip r:embed="rId3"/>
          <a:stretch/>
        </p:blipFill>
        <p:spPr>
          <a:xfrm>
            <a:off x="8148960" y="1986120"/>
            <a:ext cx="3142800" cy="1857960"/>
          </a:xfrm>
          <a:prstGeom prst="rect">
            <a:avLst/>
          </a:prstGeom>
          <a:ln>
            <a:noFill/>
          </a:ln>
        </p:spPr>
      </p:pic>
      <p:pic>
        <p:nvPicPr>
          <p:cNvPr id="449" name="Imagen 5" descr=""/>
          <p:cNvPicPr/>
          <p:nvPr/>
        </p:nvPicPr>
        <p:blipFill>
          <a:blip r:embed="rId4"/>
          <a:srcRect l="1699" t="2711" r="64286" b="48005"/>
          <a:stretch/>
        </p:blipFill>
        <p:spPr>
          <a:xfrm>
            <a:off x="4800240" y="4186800"/>
            <a:ext cx="3295080" cy="2149200"/>
          </a:xfrm>
          <a:prstGeom prst="rect">
            <a:avLst/>
          </a:prstGeom>
          <a:ln>
            <a:noFill/>
          </a:ln>
        </p:spPr>
      </p:pic>
      <p:sp>
        <p:nvSpPr>
          <p:cNvPr id="450" name="CustomShape 2"/>
          <p:cNvSpPr/>
          <p:nvPr/>
        </p:nvSpPr>
        <p:spPr>
          <a:xfrm rot="10800000">
            <a:off x="4494240" y="2629440"/>
            <a:ext cx="554760" cy="57240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1" name="CustomShape 3"/>
          <p:cNvSpPr/>
          <p:nvPr/>
        </p:nvSpPr>
        <p:spPr>
          <a:xfrm rot="10800000">
            <a:off x="7540560" y="2629440"/>
            <a:ext cx="554760" cy="57240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2" name="CustomShape 4"/>
          <p:cNvSpPr/>
          <p:nvPr/>
        </p:nvSpPr>
        <p:spPr>
          <a:xfrm rot="19482600">
            <a:off x="8236800" y="4053960"/>
            <a:ext cx="840960" cy="57240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TextShape 1"/>
          <p:cNvSpPr txBox="1"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s-ES" sz="4400" spc="-1" strike="noStrike">
                <a:solidFill>
                  <a:srgbClr val="000000"/>
                </a:solidFill>
                <a:latin typeface="Arial"/>
                <a:ea typeface="DejaVu Sans"/>
              </a:rPr>
              <a:t>Resulta</a:t>
            </a:r>
            <a:r>
              <a:rPr b="0" lang="es-ES" sz="4400" spc="-1" strike="noStrike">
                <a:solidFill>
                  <a:srgbClr val="000000"/>
                </a:solidFill>
                <a:latin typeface="Arial"/>
                <a:ea typeface="DejaVu Sans"/>
              </a:rPr>
              <a:t>dos </a:t>
            </a:r>
            <a:r>
              <a:rPr b="0" lang="es-ES" sz="4400" spc="-1" strike="noStrike">
                <a:solidFill>
                  <a:srgbClr val="000000"/>
                </a:solidFill>
                <a:latin typeface="Arial"/>
                <a:ea typeface="DejaVu Sans"/>
              </a:rPr>
              <a:t>finales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4" name="Imagen 6" descr=""/>
          <p:cNvPicPr/>
          <p:nvPr/>
        </p:nvPicPr>
        <p:blipFill>
          <a:blip r:embed="rId1"/>
          <a:stretch/>
        </p:blipFill>
        <p:spPr>
          <a:xfrm>
            <a:off x="2813040" y="3134880"/>
            <a:ext cx="3196800" cy="1168920"/>
          </a:xfrm>
          <a:prstGeom prst="rect">
            <a:avLst/>
          </a:prstGeom>
          <a:ln>
            <a:noFill/>
          </a:ln>
        </p:spPr>
      </p:pic>
      <p:sp>
        <p:nvSpPr>
          <p:cNvPr id="455" name="CustomShape 2"/>
          <p:cNvSpPr/>
          <p:nvPr/>
        </p:nvSpPr>
        <p:spPr>
          <a:xfrm rot="10800000">
            <a:off x="2081520" y="3433320"/>
            <a:ext cx="554760" cy="57240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6" name="Imagen 2" descr=""/>
          <p:cNvPicPr/>
          <p:nvPr/>
        </p:nvPicPr>
        <p:blipFill>
          <a:blip r:embed="rId2"/>
          <a:stretch/>
        </p:blipFill>
        <p:spPr>
          <a:xfrm>
            <a:off x="899280" y="3166920"/>
            <a:ext cx="904680" cy="1104840"/>
          </a:xfrm>
          <a:prstGeom prst="rect">
            <a:avLst/>
          </a:prstGeom>
          <a:ln>
            <a:noFill/>
          </a:ln>
        </p:spPr>
      </p:pic>
      <p:pic>
        <p:nvPicPr>
          <p:cNvPr id="457" name="Imagen 8" descr=""/>
          <p:cNvPicPr/>
          <p:nvPr/>
        </p:nvPicPr>
        <p:blipFill>
          <a:blip r:embed="rId3"/>
          <a:stretch/>
        </p:blipFill>
        <p:spPr>
          <a:xfrm>
            <a:off x="7004160" y="1418400"/>
            <a:ext cx="4311720" cy="5132160"/>
          </a:xfrm>
          <a:prstGeom prst="rect">
            <a:avLst/>
          </a:prstGeom>
          <a:ln>
            <a:noFill/>
          </a:ln>
        </p:spPr>
      </p:pic>
      <p:sp>
        <p:nvSpPr>
          <p:cNvPr id="458" name="CustomShape 3"/>
          <p:cNvSpPr/>
          <p:nvPr/>
        </p:nvSpPr>
        <p:spPr>
          <a:xfrm rot="10800000">
            <a:off x="6272640" y="3433320"/>
            <a:ext cx="554760" cy="57240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9" name="Imagen 12" descr=""/>
          <p:cNvPicPr/>
          <p:nvPr/>
        </p:nvPicPr>
        <p:blipFill>
          <a:blip r:embed="rId4"/>
          <a:stretch/>
        </p:blipFill>
        <p:spPr>
          <a:xfrm>
            <a:off x="2636280" y="5102640"/>
            <a:ext cx="1330200" cy="1314720"/>
          </a:xfrm>
          <a:prstGeom prst="rect">
            <a:avLst/>
          </a:prstGeom>
          <a:ln>
            <a:noFill/>
          </a:ln>
        </p:spPr>
      </p:pic>
      <p:sp>
        <p:nvSpPr>
          <p:cNvPr id="460" name="CustomShape 4"/>
          <p:cNvSpPr/>
          <p:nvPr/>
        </p:nvSpPr>
        <p:spPr>
          <a:xfrm flipV="1">
            <a:off x="4232880" y="4963680"/>
            <a:ext cx="2594160" cy="840240"/>
          </a:xfrm>
          <a:prstGeom prst="curvedConnector3">
            <a:avLst>
              <a:gd name="adj1" fmla="val 50000"/>
            </a:avLst>
          </a:prstGeom>
          <a:noFill/>
          <a:ln w="76320">
            <a:solidFill>
              <a:srgbClr val="ff0000"/>
            </a:solidFill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TextShape 1"/>
          <p:cNvSpPr txBox="1"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s-E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API versión 1.0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2" name="Picture 2" descr="Flask Libraries for Building Awesome Real World RESTful APIs — Nick  Janetakis"/>
          <p:cNvPicPr/>
          <p:nvPr/>
        </p:nvPicPr>
        <p:blipFill>
          <a:blip r:embed="rId1"/>
          <a:stretch/>
        </p:blipFill>
        <p:spPr>
          <a:xfrm>
            <a:off x="9007200" y="2547720"/>
            <a:ext cx="2163240" cy="1217160"/>
          </a:xfrm>
          <a:prstGeom prst="rect">
            <a:avLst/>
          </a:prstGeom>
          <a:ln>
            <a:noFill/>
          </a:ln>
        </p:spPr>
      </p:pic>
      <p:pic>
        <p:nvPicPr>
          <p:cNvPr id="463" name="Imagen 4" descr=""/>
          <p:cNvPicPr/>
          <p:nvPr/>
        </p:nvPicPr>
        <p:blipFill>
          <a:blip r:embed="rId2"/>
          <a:stretch/>
        </p:blipFill>
        <p:spPr>
          <a:xfrm>
            <a:off x="4997160" y="1794600"/>
            <a:ext cx="904680" cy="1104840"/>
          </a:xfrm>
          <a:prstGeom prst="rect">
            <a:avLst/>
          </a:prstGeom>
          <a:ln>
            <a:noFill/>
          </a:ln>
        </p:spPr>
      </p:pic>
      <p:pic>
        <p:nvPicPr>
          <p:cNvPr id="464" name="Imagen 5" descr=""/>
          <p:cNvPicPr/>
          <p:nvPr/>
        </p:nvPicPr>
        <p:blipFill>
          <a:blip r:embed="rId3"/>
          <a:stretch/>
        </p:blipFill>
        <p:spPr>
          <a:xfrm>
            <a:off x="10489320" y="3387240"/>
            <a:ext cx="897840" cy="1010160"/>
          </a:xfrm>
          <a:prstGeom prst="rect">
            <a:avLst/>
          </a:prstGeom>
          <a:ln>
            <a:noFill/>
          </a:ln>
        </p:spPr>
      </p:pic>
      <p:pic>
        <p:nvPicPr>
          <p:cNvPr id="465" name="Imagen 6" descr=""/>
          <p:cNvPicPr/>
          <p:nvPr/>
        </p:nvPicPr>
        <p:blipFill>
          <a:blip r:embed="rId4"/>
          <a:stretch/>
        </p:blipFill>
        <p:spPr>
          <a:xfrm>
            <a:off x="1419480" y="1794600"/>
            <a:ext cx="3473640" cy="4134600"/>
          </a:xfrm>
          <a:prstGeom prst="rect">
            <a:avLst/>
          </a:prstGeom>
          <a:ln>
            <a:noFill/>
          </a:ln>
        </p:spPr>
      </p:pic>
      <p:sp>
        <p:nvSpPr>
          <p:cNvPr id="466" name="CustomShape 2"/>
          <p:cNvSpPr/>
          <p:nvPr/>
        </p:nvSpPr>
        <p:spPr>
          <a:xfrm rot="10800000">
            <a:off x="6006240" y="2516760"/>
            <a:ext cx="2176200" cy="36900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CustomShape 3"/>
          <p:cNvSpPr/>
          <p:nvPr/>
        </p:nvSpPr>
        <p:spPr>
          <a:xfrm rot="20124000">
            <a:off x="5364720" y="3889080"/>
            <a:ext cx="3225960" cy="37260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CustomShape 4"/>
          <p:cNvSpPr/>
          <p:nvPr/>
        </p:nvSpPr>
        <p:spPr>
          <a:xfrm>
            <a:off x="5449680" y="6086520"/>
            <a:ext cx="44989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Clientes concurrentes max = 3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Tiempo de respuesta por cliente = 130ms 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469" name="CustomShape 5"/>
          <p:cNvSpPr/>
          <p:nvPr/>
        </p:nvSpPr>
        <p:spPr>
          <a:xfrm>
            <a:off x="7043040" y="3100320"/>
            <a:ext cx="1147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470" name="CustomShape 6"/>
          <p:cNvSpPr/>
          <p:nvPr/>
        </p:nvSpPr>
        <p:spPr>
          <a:xfrm>
            <a:off x="9254160" y="4371840"/>
            <a:ext cx="29865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 proceso síncrono</a:t>
            </a:r>
            <a:endParaRPr b="0" lang="es-CO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TextShape 1"/>
          <p:cNvSpPr txBox="1"/>
          <p:nvPr/>
        </p:nvSpPr>
        <p:spPr>
          <a:xfrm>
            <a:off x="609480" y="273600"/>
            <a:ext cx="4070520" cy="114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s-E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API </a:t>
            </a:r>
            <a:r>
              <a:rPr b="0" lang="es-ES" sz="4400" spc="-1" strike="noStrike">
                <a:solidFill>
                  <a:srgbClr val="000000"/>
                </a:solidFill>
                <a:latin typeface="Arial"/>
                <a:ea typeface="DejaVu Sans"/>
              </a:rPr>
              <a:t>versión </a:t>
            </a:r>
            <a:r>
              <a:rPr b="0" lang="es-ES" sz="4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2.0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2" name="Imagen 4" descr=""/>
          <p:cNvPicPr/>
          <p:nvPr/>
        </p:nvPicPr>
        <p:blipFill>
          <a:blip r:embed="rId1"/>
          <a:stretch/>
        </p:blipFill>
        <p:spPr>
          <a:xfrm>
            <a:off x="3003840" y="4575960"/>
            <a:ext cx="904680" cy="1104840"/>
          </a:xfrm>
          <a:prstGeom prst="rect">
            <a:avLst/>
          </a:prstGeom>
          <a:ln>
            <a:noFill/>
          </a:ln>
        </p:spPr>
      </p:pic>
      <p:pic>
        <p:nvPicPr>
          <p:cNvPr id="473" name="Imagen 5" descr=""/>
          <p:cNvPicPr/>
          <p:nvPr/>
        </p:nvPicPr>
        <p:blipFill>
          <a:blip r:embed="rId2"/>
          <a:stretch/>
        </p:blipFill>
        <p:spPr>
          <a:xfrm>
            <a:off x="9067680" y="4860720"/>
            <a:ext cx="1103400" cy="1241640"/>
          </a:xfrm>
          <a:prstGeom prst="rect">
            <a:avLst/>
          </a:prstGeom>
          <a:ln>
            <a:noFill/>
          </a:ln>
        </p:spPr>
      </p:pic>
      <p:pic>
        <p:nvPicPr>
          <p:cNvPr id="474" name="Picture 2" descr="1/2] Seguridad en Redis - Fortificación ~ Security By Default"/>
          <p:cNvPicPr/>
          <p:nvPr/>
        </p:nvPicPr>
        <p:blipFill>
          <a:blip r:embed="rId3"/>
          <a:stretch/>
        </p:blipFill>
        <p:spPr>
          <a:xfrm>
            <a:off x="9150840" y="3466800"/>
            <a:ext cx="838080" cy="707400"/>
          </a:xfrm>
          <a:prstGeom prst="rect">
            <a:avLst/>
          </a:prstGeom>
          <a:ln>
            <a:noFill/>
          </a:ln>
        </p:spPr>
      </p:pic>
      <p:sp>
        <p:nvSpPr>
          <p:cNvPr id="475" name="CustomShape 2"/>
          <p:cNvSpPr/>
          <p:nvPr/>
        </p:nvSpPr>
        <p:spPr>
          <a:xfrm>
            <a:off x="10290240" y="2711880"/>
            <a:ext cx="711000" cy="118116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CustomShape 3"/>
          <p:cNvSpPr/>
          <p:nvPr/>
        </p:nvSpPr>
        <p:spPr>
          <a:xfrm>
            <a:off x="10304640" y="4249800"/>
            <a:ext cx="711000" cy="118116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7" name="CustomShape 4"/>
          <p:cNvSpPr/>
          <p:nvPr/>
        </p:nvSpPr>
        <p:spPr>
          <a:xfrm rot="11159400">
            <a:off x="8178480" y="4249800"/>
            <a:ext cx="711000" cy="118116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8" name="CustomShape 5"/>
          <p:cNvSpPr/>
          <p:nvPr/>
        </p:nvSpPr>
        <p:spPr>
          <a:xfrm rot="11159400">
            <a:off x="8141040" y="2724120"/>
            <a:ext cx="711000" cy="118116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9" name="CustomShape 6"/>
          <p:cNvSpPr/>
          <p:nvPr/>
        </p:nvSpPr>
        <p:spPr>
          <a:xfrm>
            <a:off x="10854000" y="2453040"/>
            <a:ext cx="478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2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480" name="CustomShape 7"/>
          <p:cNvSpPr/>
          <p:nvPr/>
        </p:nvSpPr>
        <p:spPr>
          <a:xfrm>
            <a:off x="10785600" y="2428920"/>
            <a:ext cx="478440" cy="369000"/>
          </a:xfrm>
          <a:prstGeom prst="ellipse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1" name="CustomShape 8"/>
          <p:cNvSpPr/>
          <p:nvPr/>
        </p:nvSpPr>
        <p:spPr>
          <a:xfrm>
            <a:off x="6949800" y="1893960"/>
            <a:ext cx="478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1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482" name="CustomShape 9"/>
          <p:cNvSpPr/>
          <p:nvPr/>
        </p:nvSpPr>
        <p:spPr>
          <a:xfrm>
            <a:off x="6881400" y="1870200"/>
            <a:ext cx="478440" cy="369000"/>
          </a:xfrm>
          <a:prstGeom prst="ellipse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3" name="CustomShape 10"/>
          <p:cNvSpPr/>
          <p:nvPr/>
        </p:nvSpPr>
        <p:spPr>
          <a:xfrm>
            <a:off x="11148480" y="4676040"/>
            <a:ext cx="478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3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484" name="CustomShape 11"/>
          <p:cNvSpPr/>
          <p:nvPr/>
        </p:nvSpPr>
        <p:spPr>
          <a:xfrm>
            <a:off x="11080080" y="4651920"/>
            <a:ext cx="478440" cy="369000"/>
          </a:xfrm>
          <a:prstGeom prst="ellipse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5" name="CustomShape 12"/>
          <p:cNvSpPr/>
          <p:nvPr/>
        </p:nvSpPr>
        <p:spPr>
          <a:xfrm>
            <a:off x="7646040" y="4710600"/>
            <a:ext cx="478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4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486" name="CustomShape 13"/>
          <p:cNvSpPr/>
          <p:nvPr/>
        </p:nvSpPr>
        <p:spPr>
          <a:xfrm>
            <a:off x="7577640" y="4686480"/>
            <a:ext cx="478440" cy="369000"/>
          </a:xfrm>
          <a:prstGeom prst="ellipse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7" name="CustomShape 14"/>
          <p:cNvSpPr/>
          <p:nvPr/>
        </p:nvSpPr>
        <p:spPr>
          <a:xfrm>
            <a:off x="7653240" y="3444480"/>
            <a:ext cx="478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5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488" name="CustomShape 15"/>
          <p:cNvSpPr/>
          <p:nvPr/>
        </p:nvSpPr>
        <p:spPr>
          <a:xfrm>
            <a:off x="7584840" y="3420360"/>
            <a:ext cx="478440" cy="369000"/>
          </a:xfrm>
          <a:prstGeom prst="ellipse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9" name="CustomShape 16"/>
          <p:cNvSpPr/>
          <p:nvPr/>
        </p:nvSpPr>
        <p:spPr>
          <a:xfrm>
            <a:off x="7428600" y="2602080"/>
            <a:ext cx="478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6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490" name="CustomShape 17"/>
          <p:cNvSpPr/>
          <p:nvPr/>
        </p:nvSpPr>
        <p:spPr>
          <a:xfrm>
            <a:off x="7366680" y="2577960"/>
            <a:ext cx="478440" cy="369000"/>
          </a:xfrm>
          <a:prstGeom prst="ellipse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1" name="CustomShape 18"/>
          <p:cNvSpPr/>
          <p:nvPr/>
        </p:nvSpPr>
        <p:spPr>
          <a:xfrm>
            <a:off x="4157640" y="5534640"/>
            <a:ext cx="449892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Clientes concurrentes max = 100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Tiempo de respuesta por cliente = 22ms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Prueba de estrés 1000/1000 en 51.35seg </a:t>
            </a:r>
            <a:endParaRPr b="0" lang="es-CO" sz="1800" spc="-1" strike="noStrike">
              <a:latin typeface="Arial"/>
            </a:endParaRPr>
          </a:p>
        </p:txBody>
      </p:sp>
      <p:pic>
        <p:nvPicPr>
          <p:cNvPr id="492" name="Picture 4" descr="Comandos de Nginx que usted debe saber | EXTASSIS NETwork Tutoriales"/>
          <p:cNvPicPr/>
          <p:nvPr/>
        </p:nvPicPr>
        <p:blipFill>
          <a:blip r:embed="rId4"/>
          <a:stretch/>
        </p:blipFill>
        <p:spPr>
          <a:xfrm>
            <a:off x="2647800" y="1883880"/>
            <a:ext cx="999720" cy="441000"/>
          </a:xfrm>
          <a:prstGeom prst="rect">
            <a:avLst/>
          </a:prstGeom>
          <a:ln>
            <a:noFill/>
          </a:ln>
        </p:spPr>
      </p:pic>
      <p:pic>
        <p:nvPicPr>
          <p:cNvPr id="493" name="Picture 6" descr="uWSGI - Full Stack Python"/>
          <p:cNvPicPr/>
          <p:nvPr/>
        </p:nvPicPr>
        <p:blipFill>
          <a:blip r:embed="rId5"/>
          <a:stretch/>
        </p:blipFill>
        <p:spPr>
          <a:xfrm>
            <a:off x="5504760" y="2215080"/>
            <a:ext cx="1156680" cy="410760"/>
          </a:xfrm>
          <a:prstGeom prst="rect">
            <a:avLst/>
          </a:prstGeom>
          <a:ln>
            <a:noFill/>
          </a:ln>
        </p:spPr>
      </p:pic>
      <p:sp>
        <p:nvSpPr>
          <p:cNvPr id="494" name="CustomShape 19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CustomShape 20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CustomShape 21"/>
          <p:cNvSpPr/>
          <p:nvPr/>
        </p:nvSpPr>
        <p:spPr>
          <a:xfrm>
            <a:off x="460440" y="16020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22"/>
          <p:cNvSpPr/>
          <p:nvPr/>
        </p:nvSpPr>
        <p:spPr>
          <a:xfrm>
            <a:off x="612720" y="31284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98" name="Imagen 34" descr=""/>
          <p:cNvPicPr/>
          <p:nvPr/>
        </p:nvPicPr>
        <p:blipFill>
          <a:blip r:embed="rId6"/>
          <a:stretch/>
        </p:blipFill>
        <p:spPr>
          <a:xfrm>
            <a:off x="2978640" y="2946960"/>
            <a:ext cx="426240" cy="447480"/>
          </a:xfrm>
          <a:prstGeom prst="rect">
            <a:avLst/>
          </a:prstGeom>
          <a:ln>
            <a:noFill/>
          </a:ln>
        </p:spPr>
      </p:pic>
      <p:pic>
        <p:nvPicPr>
          <p:cNvPr id="499" name="Picture 16" descr="FastAPI"/>
          <p:cNvPicPr/>
          <p:nvPr/>
        </p:nvPicPr>
        <p:blipFill>
          <a:blip r:embed="rId7"/>
          <a:stretch/>
        </p:blipFill>
        <p:spPr>
          <a:xfrm>
            <a:off x="8547840" y="2170800"/>
            <a:ext cx="1959480" cy="706680"/>
          </a:xfrm>
          <a:prstGeom prst="rect">
            <a:avLst/>
          </a:prstGeom>
          <a:ln>
            <a:noFill/>
          </a:ln>
        </p:spPr>
      </p:pic>
      <p:sp>
        <p:nvSpPr>
          <p:cNvPr id="500" name="CustomShape 23"/>
          <p:cNvSpPr/>
          <p:nvPr/>
        </p:nvSpPr>
        <p:spPr>
          <a:xfrm>
            <a:off x="2032200" y="2300760"/>
            <a:ext cx="22312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Nginx </a:t>
            </a:r>
            <a:endParaRPr b="0" lang="es-CO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balanceo de carga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501" name="CustomShape 24"/>
          <p:cNvSpPr/>
          <p:nvPr/>
        </p:nvSpPr>
        <p:spPr>
          <a:xfrm>
            <a:off x="6783480" y="2291400"/>
            <a:ext cx="1739160" cy="253800"/>
          </a:xfrm>
          <a:prstGeom prst="left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2" name="CustomShape 25"/>
          <p:cNvSpPr/>
          <p:nvPr/>
        </p:nvSpPr>
        <p:spPr>
          <a:xfrm>
            <a:off x="7729920" y="1956240"/>
            <a:ext cx="9378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aWSGI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503" name="CustomShape 26"/>
          <p:cNvSpPr/>
          <p:nvPr/>
        </p:nvSpPr>
        <p:spPr>
          <a:xfrm>
            <a:off x="2032200" y="1756080"/>
            <a:ext cx="2231280" cy="1664280"/>
          </a:xfrm>
          <a:prstGeom prst="roundRect">
            <a:avLst>
              <a:gd name="adj" fmla="val 16667"/>
            </a:avLst>
          </a:prstGeom>
          <a:noFill/>
          <a:ln w="3816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4" name="CustomShape 27"/>
          <p:cNvSpPr/>
          <p:nvPr/>
        </p:nvSpPr>
        <p:spPr>
          <a:xfrm>
            <a:off x="4436280" y="2300760"/>
            <a:ext cx="942840" cy="279000"/>
          </a:xfrm>
          <a:prstGeom prst="left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5" name="CustomShape 28"/>
          <p:cNvSpPr/>
          <p:nvPr/>
        </p:nvSpPr>
        <p:spPr>
          <a:xfrm>
            <a:off x="4494240" y="1920240"/>
            <a:ext cx="942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socket</a:t>
            </a:r>
            <a:endParaRPr b="0" lang="es-CO" sz="1800" spc="-1" strike="noStrike">
              <a:latin typeface="Arial"/>
            </a:endParaRPr>
          </a:p>
        </p:txBody>
      </p:sp>
      <p:pic>
        <p:nvPicPr>
          <p:cNvPr id="506" name="Imagen 43" descr=""/>
          <p:cNvPicPr/>
          <p:nvPr/>
        </p:nvPicPr>
        <p:blipFill>
          <a:blip r:embed="rId8"/>
          <a:stretch/>
        </p:blipFill>
        <p:spPr>
          <a:xfrm>
            <a:off x="1376640" y="3789720"/>
            <a:ext cx="1312560" cy="2336400"/>
          </a:xfrm>
          <a:prstGeom prst="rect">
            <a:avLst/>
          </a:prstGeom>
          <a:ln>
            <a:noFill/>
          </a:ln>
        </p:spPr>
      </p:pic>
      <p:sp>
        <p:nvSpPr>
          <p:cNvPr id="507" name="CustomShape 29"/>
          <p:cNvSpPr/>
          <p:nvPr/>
        </p:nvSpPr>
        <p:spPr>
          <a:xfrm rot="5400000">
            <a:off x="2667240" y="3861360"/>
            <a:ext cx="913680" cy="327960"/>
          </a:xfrm>
          <a:prstGeom prst="left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8" name="CustomShape 30"/>
          <p:cNvSpPr/>
          <p:nvPr/>
        </p:nvSpPr>
        <p:spPr>
          <a:xfrm>
            <a:off x="3405600" y="3813840"/>
            <a:ext cx="1355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509" name="CustomShape 31"/>
          <p:cNvSpPr/>
          <p:nvPr/>
        </p:nvSpPr>
        <p:spPr>
          <a:xfrm>
            <a:off x="1257840" y="3766680"/>
            <a:ext cx="1438560" cy="2532240"/>
          </a:xfrm>
          <a:prstGeom prst="roundRect">
            <a:avLst>
              <a:gd name="adj" fmla="val 16667"/>
            </a:avLst>
          </a:prstGeom>
          <a:noFill/>
          <a:ln w="3816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10" name="Picture 18" descr="Log file format icon Royalty Free Vector Image"/>
          <p:cNvPicPr/>
          <p:nvPr/>
        </p:nvPicPr>
        <p:blipFill>
          <a:blip r:embed="rId9"/>
          <a:srcRect l="15416" t="5142" r="15696" b="14517"/>
          <a:stretch/>
        </p:blipFill>
        <p:spPr>
          <a:xfrm>
            <a:off x="9989280" y="5813280"/>
            <a:ext cx="497520" cy="626040"/>
          </a:xfrm>
          <a:prstGeom prst="rect">
            <a:avLst/>
          </a:prstGeom>
          <a:ln>
            <a:noFill/>
          </a:ln>
        </p:spPr>
      </p:pic>
      <p:pic>
        <p:nvPicPr>
          <p:cNvPr id="511" name="Picture 18" descr="Log file format icon Royalty Free Vector Image"/>
          <p:cNvPicPr/>
          <p:nvPr/>
        </p:nvPicPr>
        <p:blipFill>
          <a:blip r:embed="rId10"/>
          <a:srcRect l="15416" t="5142" r="15696" b="14517"/>
          <a:stretch/>
        </p:blipFill>
        <p:spPr>
          <a:xfrm>
            <a:off x="10143720" y="1684800"/>
            <a:ext cx="497520" cy="626040"/>
          </a:xfrm>
          <a:prstGeom prst="rect">
            <a:avLst/>
          </a:prstGeom>
          <a:ln>
            <a:noFill/>
          </a:ln>
        </p:spPr>
      </p:pic>
      <p:sp>
        <p:nvSpPr>
          <p:cNvPr id="512" name="CustomShape 32"/>
          <p:cNvSpPr/>
          <p:nvPr/>
        </p:nvSpPr>
        <p:spPr>
          <a:xfrm>
            <a:off x="8313120" y="1249560"/>
            <a:ext cx="3351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Multiprocesos asíncronos</a:t>
            </a:r>
            <a:endParaRPr b="0" lang="es-CO" sz="1800" spc="-1" strike="noStrike">
              <a:latin typeface="Arial"/>
            </a:endParaRPr>
          </a:p>
        </p:txBody>
      </p:sp>
      <p:pic>
        <p:nvPicPr>
          <p:cNvPr id="513" name="Image2" descr=""/>
          <p:cNvPicPr/>
          <p:nvPr/>
        </p:nvPicPr>
        <p:blipFill>
          <a:blip r:embed="rId11"/>
          <a:stretch/>
        </p:blipFill>
        <p:spPr>
          <a:xfrm>
            <a:off x="3003840" y="6439680"/>
            <a:ext cx="6332040" cy="325440"/>
          </a:xfrm>
          <a:prstGeom prst="rect">
            <a:avLst/>
          </a:prstGeom>
          <a:ln>
            <a:noFill/>
          </a:ln>
        </p:spPr>
      </p:pic>
      <p:sp>
        <p:nvSpPr>
          <p:cNvPr id="514" name="CustomShape 33"/>
          <p:cNvSpPr/>
          <p:nvPr/>
        </p:nvSpPr>
        <p:spPr>
          <a:xfrm>
            <a:off x="765000" y="46512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15" name="Picture 22" descr="GitHub - smrchy/rsmq: Redis Simple Message Queue"/>
          <p:cNvPicPr/>
          <p:nvPr/>
        </p:nvPicPr>
        <p:blipFill>
          <a:blip r:embed="rId12"/>
          <a:stretch/>
        </p:blipFill>
        <p:spPr>
          <a:xfrm>
            <a:off x="9012240" y="4172400"/>
            <a:ext cx="1115280" cy="288360"/>
          </a:xfrm>
          <a:prstGeom prst="rect">
            <a:avLst/>
          </a:prstGeom>
          <a:ln>
            <a:noFill/>
          </a:ln>
        </p:spPr>
      </p:pic>
      <p:sp>
        <p:nvSpPr>
          <p:cNvPr id="516" name="CustomShape 34"/>
          <p:cNvSpPr/>
          <p:nvPr/>
        </p:nvSpPr>
        <p:spPr>
          <a:xfrm>
            <a:off x="8949240" y="3431160"/>
            <a:ext cx="1229040" cy="1166400"/>
          </a:xfrm>
          <a:prstGeom prst="roundRect">
            <a:avLst>
              <a:gd name="adj" fmla="val 16667"/>
            </a:avLst>
          </a:prstGeom>
          <a:noFill/>
          <a:ln w="3816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17" name="Zj79Bt4ORls" descr=""/>
          <p:cNvPicPr/>
          <p:nvPr/>
        </p:nvPicPr>
        <p:blipFill>
          <a:blip r:embed="rId13"/>
          <a:stretch/>
        </p:blipFill>
        <p:spPr>
          <a:xfrm>
            <a:off x="10824120" y="5987880"/>
            <a:ext cx="1255320" cy="705960"/>
          </a:xfrm>
          <a:prstGeom prst="rect">
            <a:avLst/>
          </a:prstGeom>
          <a:ln>
            <a:noFill/>
          </a:ln>
        </p:spPr>
      </p:pic>
      <p:sp>
        <p:nvSpPr>
          <p:cNvPr id="518" name="TextShape 35"/>
          <p:cNvSpPr txBox="1"/>
          <p:nvPr/>
        </p:nvSpPr>
        <p:spPr>
          <a:xfrm>
            <a:off x="5472000" y="144000"/>
            <a:ext cx="532800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s-CO" sz="2400" spc="-1" strike="noStrike">
                <a:latin typeface="Times New Roman"/>
                <a:hlinkClick r:id="rId14"/>
              </a:rPr>
              <a:t>http://tfm2022.duckdns.org:10110/RNA</a:t>
            </a:r>
            <a:endParaRPr b="0" lang="es-CO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TextShape 1"/>
          <p:cNvSpPr txBox="1"/>
          <p:nvPr/>
        </p:nvSpPr>
        <p:spPr>
          <a:xfrm>
            <a:off x="4032000" y="2887560"/>
            <a:ext cx="9127800" cy="114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s-E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Trabajo</a:t>
            </a:r>
            <a:r>
              <a:rPr b="0" i="1" lang="es-E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 </a:t>
            </a:r>
            <a:r>
              <a:rPr b="0" i="1" lang="es-ES" sz="4400" spc="-1" strike="noStrike">
                <a:solidFill>
                  <a:srgbClr val="000000"/>
                </a:solidFill>
                <a:latin typeface="Arial"/>
                <a:ea typeface="DejaVu Sans"/>
              </a:rPr>
              <a:t>futuros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TextShape 1"/>
          <p:cNvSpPr txBox="1"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s-E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Mejoras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1" name="TextShape 2"/>
          <p:cNvSpPr txBox="1"/>
          <p:nvPr/>
        </p:nvSpPr>
        <p:spPr>
          <a:xfrm>
            <a:off x="609480" y="1418400"/>
            <a:ext cx="10972080" cy="4598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marL="228600" indent="-22824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  <a:ea typeface="DejaVu Sans"/>
              </a:rPr>
              <a:t>Entrenar un modelo que reciba audios de diferente medida de tiempo para hacer mas robusto el modelo.</a:t>
            </a:r>
            <a:endParaRPr b="0" lang="es-CO" sz="2800" spc="-1" strike="noStrike">
              <a:latin typeface="Arial"/>
            </a:endParaRPr>
          </a:p>
          <a:p>
            <a:pPr marL="228600" indent="-22824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  <a:ea typeface="DejaVu Sans"/>
              </a:rPr>
              <a:t>Continuar con las RNA pues son mas rápidos y fácil de implantar en producción, incluso TFlite, además de que podría usarse para transfer learning para trabajos similares.</a:t>
            </a:r>
            <a:endParaRPr b="0" lang="es-CO" sz="2800" spc="-1" strike="noStrike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  <a:ea typeface="DejaVu Sans"/>
              </a:rPr>
              <a:t>Buscar mejores hiperparametros.</a:t>
            </a:r>
            <a:endParaRPr b="0" lang="es-CO" sz="2800" spc="-1" strike="noStrike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  <a:ea typeface="DejaVu Sans"/>
              </a:rPr>
              <a:t>Unificar las librerías creadas.</a:t>
            </a:r>
            <a:endParaRPr b="0" lang="es-CO" sz="2800" spc="-1" strike="noStrike">
              <a:latin typeface="Arial"/>
            </a:endParaRPr>
          </a:p>
          <a:p>
            <a:pPr marL="228600" indent="-22824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  <a:ea typeface="DejaVu Sans"/>
              </a:rPr>
              <a:t>Lograr implantar la API en la raspberry, Jetson o similar para trabajar el modelo en edge computing para acelerar la predicción y mantener la confidencialidad de los datos.</a:t>
            </a:r>
            <a:endParaRPr b="0" lang="es-CO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s-CO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TextShape 1"/>
          <p:cNvSpPr txBox="1"/>
          <p:nvPr/>
        </p:nvSpPr>
        <p:spPr>
          <a:xfrm>
            <a:off x="4454640" y="3033000"/>
            <a:ext cx="9127800" cy="114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s-E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Conclusiones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0" y="306360"/>
            <a:ext cx="4158720" cy="280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marL="228600" indent="-32364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s-E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Reconocimiento sonoro de instrumentos musicales</a:t>
            </a:r>
            <a:endParaRPr b="0" lang="es-CO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CustomShape 2"/>
          <p:cNvSpPr/>
          <p:nvPr/>
        </p:nvSpPr>
        <p:spPr>
          <a:xfrm>
            <a:off x="540000" y="720000"/>
            <a:ext cx="2596680" cy="65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CO" sz="4000" spc="-1" strike="noStrike">
                <a:solidFill>
                  <a:srgbClr val="000000"/>
                </a:solidFill>
                <a:latin typeface="Arial"/>
                <a:ea typeface="DejaVu Sans"/>
              </a:rPr>
              <a:t>Objetivos</a:t>
            </a:r>
            <a:endParaRPr b="0" lang="es-CO" sz="4000" spc="-1" strike="noStrike">
              <a:latin typeface="Arial"/>
            </a:endParaRPr>
          </a:p>
        </p:txBody>
      </p:sp>
      <p:sp>
        <p:nvSpPr>
          <p:cNvPr id="252" name="CustomShape 3"/>
          <p:cNvSpPr/>
          <p:nvPr/>
        </p:nvSpPr>
        <p:spPr>
          <a:xfrm>
            <a:off x="360000" y="1620000"/>
            <a:ext cx="10932480" cy="450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500" spc="-1" strike="noStrike">
                <a:solidFill>
                  <a:srgbClr val="000000"/>
                </a:solidFill>
                <a:latin typeface="Arial"/>
                <a:ea typeface="DejaVu Sans"/>
              </a:rPr>
              <a:t>Seleccionar un dataset adecuado para el problema.</a:t>
            </a:r>
            <a:endParaRPr b="0" lang="es-CO" sz="25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s-CO" sz="25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500" spc="-1" strike="noStrike">
                <a:solidFill>
                  <a:srgbClr val="000000"/>
                </a:solidFill>
                <a:latin typeface="Arial"/>
                <a:ea typeface="DejaVu Sans"/>
              </a:rPr>
              <a:t>Aplicar una serie de transformaciones sobre los audios para adecuarlos para el modelo de IA.</a:t>
            </a:r>
            <a:endParaRPr b="0" lang="es-CO" sz="25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s-CO" sz="25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500" spc="-1" strike="noStrike">
                <a:solidFill>
                  <a:srgbClr val="000000"/>
                </a:solidFill>
                <a:latin typeface="Arial"/>
                <a:ea typeface="DejaVu Sans"/>
              </a:rPr>
              <a:t>Entrenar un modelo de IA para clasificación de instrumentos musicales en un audio de 2 segundos.</a:t>
            </a:r>
            <a:endParaRPr b="0" lang="es-CO" sz="25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s-CO" sz="25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500" spc="-1" strike="noStrike">
                <a:solidFill>
                  <a:srgbClr val="000000"/>
                </a:solidFill>
                <a:latin typeface="Arial"/>
                <a:ea typeface="DejaVu Sans"/>
              </a:rPr>
              <a:t>Implantar el modelo en producción casi en RT</a:t>
            </a:r>
            <a:endParaRPr b="0" lang="es-CO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CustomShape 1"/>
          <p:cNvSpPr/>
          <p:nvPr/>
        </p:nvSpPr>
        <p:spPr>
          <a:xfrm>
            <a:off x="540000" y="720720"/>
            <a:ext cx="9359640" cy="65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CO" sz="40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Conclusiones</a:t>
            </a:r>
            <a:endParaRPr b="0" lang="es-CO" sz="4000" spc="-1" strike="noStrike">
              <a:latin typeface="Arial"/>
            </a:endParaRPr>
          </a:p>
        </p:txBody>
      </p:sp>
      <p:sp>
        <p:nvSpPr>
          <p:cNvPr id="524" name="CustomShape 2"/>
          <p:cNvSpPr/>
          <p:nvPr/>
        </p:nvSpPr>
        <p:spPr>
          <a:xfrm>
            <a:off x="257760" y="306360"/>
            <a:ext cx="4158720" cy="2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r>
              <a:rPr b="1" lang="es-E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Reconocimiento sonoro de instrumentos musicales</a:t>
            </a:r>
            <a:endParaRPr b="0" lang="es-CO" sz="1200" spc="-1" strike="noStrike">
              <a:latin typeface="Arial"/>
            </a:endParaRPr>
          </a:p>
        </p:txBody>
      </p:sp>
      <p:sp>
        <p:nvSpPr>
          <p:cNvPr id="525" name="CustomShape 3"/>
          <p:cNvSpPr/>
          <p:nvPr/>
        </p:nvSpPr>
        <p:spPr>
          <a:xfrm>
            <a:off x="360000" y="1621440"/>
            <a:ext cx="11519640" cy="291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500" spc="-1" strike="noStrike">
                <a:solidFill>
                  <a:srgbClr val="000000"/>
                </a:solidFill>
                <a:latin typeface="Arial"/>
                <a:ea typeface="DejaVu Sans"/>
              </a:rPr>
              <a:t>Las redes neuronales no siempre son la mejor opción para todos los problemas.</a:t>
            </a:r>
            <a:endParaRPr b="0" lang="es-CO" sz="25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s-CO" sz="25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500" spc="-1" strike="noStrike">
                <a:solidFill>
                  <a:srgbClr val="000000"/>
                </a:solidFill>
                <a:latin typeface="Arial"/>
                <a:ea typeface="DejaVu Sans"/>
              </a:rPr>
              <a:t>Limpiar y preparar los datos es sumamente importante</a:t>
            </a:r>
            <a:endParaRPr b="0" lang="es-CO" sz="25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s-CO" sz="25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500" spc="-1" strike="noStrike">
                <a:solidFill>
                  <a:srgbClr val="000000"/>
                </a:solidFill>
                <a:latin typeface="Arial"/>
                <a:ea typeface="DejaVu Sans"/>
              </a:rPr>
              <a:t>El PCA ayuda considerablemente a mejorar el aprendizaje del modelo</a:t>
            </a:r>
            <a:endParaRPr b="0" lang="es-CO" sz="25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s-CO" sz="25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500" spc="-1" strike="noStrike">
                <a:solidFill>
                  <a:srgbClr val="000000"/>
                </a:solidFill>
                <a:latin typeface="Arial"/>
                <a:ea typeface="DejaVu Sans"/>
              </a:rPr>
              <a:t>Los algoritmos clásicos dieron mejor resultado de lo esperado permitiendo dar continuidad a trabajos relacionados.</a:t>
            </a:r>
            <a:endParaRPr b="0" lang="es-CO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CustomShape 1"/>
          <p:cNvSpPr/>
          <p:nvPr/>
        </p:nvSpPr>
        <p:spPr>
          <a:xfrm>
            <a:off x="257760" y="306360"/>
            <a:ext cx="4158720" cy="2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r>
              <a:rPr b="1" lang="es-E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Reconocimiento sonoro de instrumentos musicales</a:t>
            </a:r>
            <a:endParaRPr b="0" lang="es-CO" sz="1200" spc="-1" strike="noStrike">
              <a:latin typeface="Arial"/>
            </a:endParaRPr>
          </a:p>
        </p:txBody>
      </p:sp>
      <p:sp>
        <p:nvSpPr>
          <p:cNvPr id="527" name="CustomShape 2"/>
          <p:cNvSpPr/>
          <p:nvPr/>
        </p:nvSpPr>
        <p:spPr>
          <a:xfrm>
            <a:off x="5040000" y="3060000"/>
            <a:ext cx="9359640" cy="65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CO" sz="40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Gracias</a:t>
            </a:r>
            <a:endParaRPr b="0" lang="es-CO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540000" y="720720"/>
            <a:ext cx="9359640" cy="65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CO" sz="4000" spc="-1" strike="noStrike">
                <a:solidFill>
                  <a:srgbClr val="000000"/>
                </a:solidFill>
                <a:latin typeface="Arial"/>
                <a:ea typeface="DejaVu Sans"/>
              </a:rPr>
              <a:t>Metodología a aplicar</a:t>
            </a:r>
            <a:endParaRPr b="0" lang="es-CO" sz="4000" spc="-1" strike="noStrike"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257760" y="306360"/>
            <a:ext cx="4158720" cy="2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r>
              <a:rPr b="1" lang="es-E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Reconocimiento sonoro de instrumentos musicales</a:t>
            </a:r>
            <a:endParaRPr b="0" lang="es-CO" sz="1200" spc="-1" strike="noStrike">
              <a:latin typeface="Arial"/>
            </a:endParaRPr>
          </a:p>
        </p:txBody>
      </p:sp>
      <p:pic>
        <p:nvPicPr>
          <p:cNvPr id="255" name="Imagen 417" descr=""/>
          <p:cNvPicPr/>
          <p:nvPr/>
        </p:nvPicPr>
        <p:blipFill>
          <a:blip r:embed="rId1"/>
          <a:srcRect l="9434" t="13470" r="27812" b="14341"/>
          <a:stretch/>
        </p:blipFill>
        <p:spPr>
          <a:xfrm>
            <a:off x="2160000" y="1440000"/>
            <a:ext cx="7019640" cy="4541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Shape 1"/>
          <p:cNvSpPr txBox="1"/>
          <p:nvPr/>
        </p:nvSpPr>
        <p:spPr>
          <a:xfrm>
            <a:off x="2743200" y="3062520"/>
            <a:ext cx="10972080" cy="114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s-ES" sz="4400" spc="-1" strike="noStrike">
                <a:solidFill>
                  <a:srgbClr val="000000"/>
                </a:solidFill>
                <a:latin typeface="Arial"/>
                <a:ea typeface="DejaVu Sans"/>
              </a:rPr>
              <a:t>Entendimiento de los datos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540000" y="720360"/>
            <a:ext cx="8459640" cy="65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CO" sz="4000" spc="-1" strike="noStrike">
                <a:solidFill>
                  <a:srgbClr val="000000"/>
                </a:solidFill>
                <a:latin typeface="Arial"/>
                <a:ea typeface="DejaVu Sans"/>
              </a:rPr>
              <a:t>Dataset</a:t>
            </a:r>
            <a:endParaRPr b="0" lang="es-CO" sz="4000" spc="-1" strike="noStrike">
              <a:latin typeface="Arial"/>
            </a:endParaRPr>
          </a:p>
        </p:txBody>
      </p:sp>
      <p:sp>
        <p:nvSpPr>
          <p:cNvPr id="258" name="CustomShape 2"/>
          <p:cNvSpPr/>
          <p:nvPr/>
        </p:nvSpPr>
        <p:spPr>
          <a:xfrm>
            <a:off x="360000" y="1620360"/>
            <a:ext cx="11519640" cy="79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500" spc="-1" strike="noStrike">
                <a:solidFill>
                  <a:srgbClr val="000000"/>
                </a:solidFill>
                <a:latin typeface="Arial"/>
                <a:ea typeface="DejaVu Sans"/>
              </a:rPr>
              <a:t>John Thickstun, Zaid Harchaoui y Sham Kakade tienen su dataset de musinet en kaggle</a:t>
            </a:r>
            <a:endParaRPr b="0" lang="es-CO" sz="2500" spc="-1" strike="noStrike">
              <a:latin typeface="Arial"/>
            </a:endParaRPr>
          </a:p>
        </p:txBody>
      </p:sp>
      <p:sp>
        <p:nvSpPr>
          <p:cNvPr id="259" name="CustomShape 3"/>
          <p:cNvSpPr/>
          <p:nvPr/>
        </p:nvSpPr>
        <p:spPr>
          <a:xfrm>
            <a:off x="257760" y="306360"/>
            <a:ext cx="4158720" cy="2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r>
              <a:rPr b="1" lang="es-E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Reconocimiento sonoro de instrumentos musicales</a:t>
            </a:r>
            <a:endParaRPr b="0" lang="es-CO" sz="1200" spc="-1" strike="noStrike">
              <a:latin typeface="Arial"/>
            </a:endParaRPr>
          </a:p>
        </p:txBody>
      </p:sp>
      <p:pic>
        <p:nvPicPr>
          <p:cNvPr id="260" name="Imagen 405" descr=""/>
          <p:cNvPicPr/>
          <p:nvPr/>
        </p:nvPicPr>
        <p:blipFill>
          <a:blip r:embed="rId1"/>
          <a:stretch/>
        </p:blipFill>
        <p:spPr>
          <a:xfrm>
            <a:off x="1061280" y="2700000"/>
            <a:ext cx="1098360" cy="1098360"/>
          </a:xfrm>
          <a:prstGeom prst="rect">
            <a:avLst/>
          </a:prstGeom>
          <a:ln>
            <a:noFill/>
          </a:ln>
        </p:spPr>
      </p:pic>
      <p:sp>
        <p:nvSpPr>
          <p:cNvPr id="261" name="CustomShape 4"/>
          <p:cNvSpPr/>
          <p:nvPr/>
        </p:nvSpPr>
        <p:spPr>
          <a:xfrm>
            <a:off x="900000" y="3812400"/>
            <a:ext cx="1979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330 Archivos</a:t>
            </a:r>
            <a:endParaRPr b="0" lang="es-CO" sz="1800" spc="-1" strike="noStrike">
              <a:latin typeface="Arial"/>
            </a:endParaRPr>
          </a:p>
        </p:txBody>
      </p:sp>
      <p:pic>
        <p:nvPicPr>
          <p:cNvPr id="262" name="Imagen 407" descr=""/>
          <p:cNvPicPr/>
          <p:nvPr/>
        </p:nvPicPr>
        <p:blipFill>
          <a:blip r:embed="rId2"/>
          <a:srcRect l="0" t="0" r="0" b="10831"/>
          <a:stretch/>
        </p:blipFill>
        <p:spPr>
          <a:xfrm>
            <a:off x="2775600" y="4320000"/>
            <a:ext cx="1364040" cy="894600"/>
          </a:xfrm>
          <a:prstGeom prst="rect">
            <a:avLst/>
          </a:prstGeom>
          <a:ln>
            <a:noFill/>
          </a:ln>
        </p:spPr>
      </p:pic>
      <p:pic>
        <p:nvPicPr>
          <p:cNvPr id="263" name="Imagen 408" descr=""/>
          <p:cNvPicPr/>
          <p:nvPr/>
        </p:nvPicPr>
        <p:blipFill>
          <a:blip r:embed="rId3"/>
          <a:stretch/>
        </p:blipFill>
        <p:spPr>
          <a:xfrm flipH="1">
            <a:off x="4984560" y="2637720"/>
            <a:ext cx="1135440" cy="1102320"/>
          </a:xfrm>
          <a:prstGeom prst="rect">
            <a:avLst/>
          </a:prstGeom>
          <a:ln>
            <a:noFill/>
          </a:ln>
        </p:spPr>
      </p:pic>
      <p:sp>
        <p:nvSpPr>
          <p:cNvPr id="264" name="CustomShape 5"/>
          <p:cNvSpPr/>
          <p:nvPr/>
        </p:nvSpPr>
        <p:spPr>
          <a:xfrm>
            <a:off x="4860000" y="3897720"/>
            <a:ext cx="3239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+1M etiquetas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Instrumentos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65" name="CustomShape 6"/>
          <p:cNvSpPr/>
          <p:nvPr/>
        </p:nvSpPr>
        <p:spPr>
          <a:xfrm>
            <a:off x="2520000" y="5394960"/>
            <a:ext cx="1979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10 compositores</a:t>
            </a:r>
            <a:endParaRPr b="0" lang="es-CO" sz="1800" spc="-1" strike="noStrike">
              <a:latin typeface="Arial"/>
            </a:endParaRPr>
          </a:p>
        </p:txBody>
      </p:sp>
      <p:pic>
        <p:nvPicPr>
          <p:cNvPr id="266" name="Imagen 411" descr=""/>
          <p:cNvPicPr/>
          <p:nvPr/>
        </p:nvPicPr>
        <p:blipFill>
          <a:blip r:embed="rId4"/>
          <a:srcRect l="25173" t="0" r="24974" b="0"/>
          <a:stretch/>
        </p:blipFill>
        <p:spPr>
          <a:xfrm>
            <a:off x="6986160" y="4140000"/>
            <a:ext cx="1113480" cy="1168920"/>
          </a:xfrm>
          <a:prstGeom prst="rect">
            <a:avLst/>
          </a:prstGeom>
          <a:ln>
            <a:noFill/>
          </a:ln>
        </p:spPr>
      </p:pic>
      <p:sp>
        <p:nvSpPr>
          <p:cNvPr id="267" name="CustomShape 7"/>
          <p:cNvSpPr/>
          <p:nvPr/>
        </p:nvSpPr>
        <p:spPr>
          <a:xfrm>
            <a:off x="7020000" y="5400000"/>
            <a:ext cx="1979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122.709 segundos</a:t>
            </a:r>
            <a:endParaRPr b="0" lang="es-CO" sz="1800" spc="-1" strike="noStrike">
              <a:latin typeface="Arial"/>
            </a:endParaRPr>
          </a:p>
        </p:txBody>
      </p:sp>
      <p:pic>
        <p:nvPicPr>
          <p:cNvPr id="268" name="Imagen 413" descr=""/>
          <p:cNvPicPr/>
          <p:nvPr/>
        </p:nvPicPr>
        <p:blipFill>
          <a:blip r:embed="rId5"/>
          <a:stretch/>
        </p:blipFill>
        <p:spPr>
          <a:xfrm>
            <a:off x="9526320" y="2700000"/>
            <a:ext cx="1093320" cy="1079640"/>
          </a:xfrm>
          <a:prstGeom prst="rect">
            <a:avLst/>
          </a:prstGeom>
          <a:ln>
            <a:noFill/>
          </a:ln>
        </p:spPr>
      </p:pic>
      <p:sp>
        <p:nvSpPr>
          <p:cNvPr id="269" name="CustomShape 8"/>
          <p:cNvSpPr/>
          <p:nvPr/>
        </p:nvSpPr>
        <p:spPr>
          <a:xfrm>
            <a:off x="9540000" y="3960000"/>
            <a:ext cx="2339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33,5GB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70" name="CustomShape 9"/>
          <p:cNvSpPr/>
          <p:nvPr/>
        </p:nvSpPr>
        <p:spPr>
          <a:xfrm>
            <a:off x="9000000" y="6393600"/>
            <a:ext cx="3547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Entendimiento de los datos</a:t>
            </a:r>
            <a:endParaRPr b="0" lang="es-CO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540000" y="720360"/>
            <a:ext cx="8459640" cy="65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CO" sz="4000" spc="-1" strike="noStrike">
                <a:solidFill>
                  <a:srgbClr val="000000"/>
                </a:solidFill>
                <a:latin typeface="Arial"/>
                <a:ea typeface="DejaVu Sans"/>
              </a:rPr>
              <a:t>Dataset</a:t>
            </a:r>
            <a:endParaRPr b="0" lang="es-CO" sz="4000" spc="-1" strike="noStrike"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360000" y="1620360"/>
            <a:ext cx="11519640" cy="79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500" spc="-1" strike="noStrike">
                <a:solidFill>
                  <a:srgbClr val="000000"/>
                </a:solidFill>
                <a:latin typeface="Arial"/>
                <a:ea typeface="DejaVu Sans"/>
              </a:rPr>
              <a:t>John Thickstun, Zaid Harchaoui y Sham Kakade tienen su dataset de musinet en kaggle</a:t>
            </a:r>
            <a:endParaRPr b="0" lang="es-CO" sz="2500" spc="-1" strike="noStrike">
              <a:latin typeface="Arial"/>
            </a:endParaRPr>
          </a:p>
        </p:txBody>
      </p:sp>
      <p:sp>
        <p:nvSpPr>
          <p:cNvPr id="273" name="CustomShape 3"/>
          <p:cNvSpPr/>
          <p:nvPr/>
        </p:nvSpPr>
        <p:spPr>
          <a:xfrm>
            <a:off x="257760" y="306360"/>
            <a:ext cx="4158720" cy="2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r>
              <a:rPr b="1" lang="es-E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Reconocimiento sonoro de instrumentos musicales</a:t>
            </a:r>
            <a:endParaRPr b="0" lang="es-CO" sz="1200" spc="-1" strike="noStrike">
              <a:latin typeface="Arial"/>
            </a:endParaRPr>
          </a:p>
        </p:txBody>
      </p:sp>
      <p:sp>
        <p:nvSpPr>
          <p:cNvPr id="274" name="CustomShape 4"/>
          <p:cNvSpPr/>
          <p:nvPr/>
        </p:nvSpPr>
        <p:spPr>
          <a:xfrm>
            <a:off x="4285800" y="6403320"/>
            <a:ext cx="349128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11 instrumentos musicales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75" name="CustomShape 5"/>
          <p:cNvSpPr/>
          <p:nvPr/>
        </p:nvSpPr>
        <p:spPr>
          <a:xfrm>
            <a:off x="9000000" y="6393600"/>
            <a:ext cx="3547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Entendimiento de los datos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76" name="CustomShape 6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7" name="Imagen 4" descr=""/>
          <p:cNvPicPr/>
          <p:nvPr/>
        </p:nvPicPr>
        <p:blipFill>
          <a:blip r:embed="rId1"/>
          <a:stretch/>
        </p:blipFill>
        <p:spPr>
          <a:xfrm>
            <a:off x="7087320" y="4643640"/>
            <a:ext cx="1419120" cy="1400760"/>
          </a:xfrm>
          <a:prstGeom prst="rect">
            <a:avLst/>
          </a:prstGeom>
          <a:ln>
            <a:noFill/>
          </a:ln>
        </p:spPr>
      </p:pic>
      <p:pic>
        <p:nvPicPr>
          <p:cNvPr id="278" name="Imagen 5" descr=""/>
          <p:cNvPicPr/>
          <p:nvPr/>
        </p:nvPicPr>
        <p:blipFill>
          <a:blip r:embed="rId2"/>
          <a:stretch/>
        </p:blipFill>
        <p:spPr>
          <a:xfrm>
            <a:off x="1002960" y="2852280"/>
            <a:ext cx="1248480" cy="1248480"/>
          </a:xfrm>
          <a:prstGeom prst="rect">
            <a:avLst/>
          </a:prstGeom>
          <a:ln>
            <a:noFill/>
          </a:ln>
        </p:spPr>
      </p:pic>
      <p:pic>
        <p:nvPicPr>
          <p:cNvPr id="279" name="Picture 4" descr="https://multimedia.bbycastatic.ca/multimedia/products/150x150/104/10476/10476576.jpeg"/>
          <p:cNvPicPr/>
          <p:nvPr/>
        </p:nvPicPr>
        <p:blipFill>
          <a:blip r:embed="rId3"/>
          <a:stretch/>
        </p:blipFill>
        <p:spPr>
          <a:xfrm>
            <a:off x="2337480" y="2674800"/>
            <a:ext cx="1428480" cy="1428480"/>
          </a:xfrm>
          <a:prstGeom prst="rect">
            <a:avLst/>
          </a:prstGeom>
          <a:ln>
            <a:noFill/>
          </a:ln>
        </p:spPr>
      </p:pic>
      <p:pic>
        <p:nvPicPr>
          <p:cNvPr id="280" name="Picture 6" descr="ATRIL HERCULES PARA VIOLONCHELO DS-580B"/>
          <p:cNvPicPr/>
          <p:nvPr/>
        </p:nvPicPr>
        <p:blipFill>
          <a:blip r:embed="rId4"/>
          <a:stretch/>
        </p:blipFill>
        <p:spPr>
          <a:xfrm>
            <a:off x="3804840" y="2513880"/>
            <a:ext cx="1847160" cy="1847160"/>
          </a:xfrm>
          <a:prstGeom prst="rect">
            <a:avLst/>
          </a:prstGeom>
          <a:ln>
            <a:noFill/>
          </a:ln>
        </p:spPr>
      </p:pic>
      <p:pic>
        <p:nvPicPr>
          <p:cNvPr id="281" name="Picture 8" descr="GD Mini Clarinete Modelo Exquisito Escritorio Instrumento Musical  Decoración Adornos Musicales Con Caja Delicada | Shopee Colombia"/>
          <p:cNvPicPr/>
          <p:nvPr/>
        </p:nvPicPr>
        <p:blipFill>
          <a:blip r:embed="rId5"/>
          <a:stretch/>
        </p:blipFill>
        <p:spPr>
          <a:xfrm>
            <a:off x="6881040" y="2493000"/>
            <a:ext cx="1792080" cy="1792080"/>
          </a:xfrm>
          <a:prstGeom prst="rect">
            <a:avLst/>
          </a:prstGeom>
          <a:ln>
            <a:noFill/>
          </a:ln>
        </p:spPr>
      </p:pic>
      <p:pic>
        <p:nvPicPr>
          <p:cNvPr id="282" name="Picture 10" descr="Fagot. Instrumentos musicales – Canal del Área de Tecnología Educativa"/>
          <p:cNvPicPr/>
          <p:nvPr/>
        </p:nvPicPr>
        <p:blipFill>
          <a:blip r:embed="rId6"/>
          <a:stretch/>
        </p:blipFill>
        <p:spPr>
          <a:xfrm>
            <a:off x="8519040" y="2366280"/>
            <a:ext cx="1427400" cy="2020320"/>
          </a:xfrm>
          <a:prstGeom prst="rect">
            <a:avLst/>
          </a:prstGeom>
          <a:ln>
            <a:noFill/>
          </a:ln>
        </p:spPr>
      </p:pic>
      <p:pic>
        <p:nvPicPr>
          <p:cNvPr id="283" name="Picture 16" descr="https://http2.mlstatic.com/D_NQ_NP_671228-CBT48403498136_122021-O.jpg"/>
          <p:cNvPicPr/>
          <p:nvPr/>
        </p:nvPicPr>
        <p:blipFill>
          <a:blip r:embed="rId7"/>
          <a:stretch/>
        </p:blipFill>
        <p:spPr>
          <a:xfrm>
            <a:off x="867600" y="4507200"/>
            <a:ext cx="1519200" cy="1157760"/>
          </a:xfrm>
          <a:prstGeom prst="rect">
            <a:avLst/>
          </a:prstGeom>
          <a:ln>
            <a:noFill/>
          </a:ln>
        </p:spPr>
      </p:pic>
      <p:pic>
        <p:nvPicPr>
          <p:cNvPr id="284" name="Picture 18" descr="Oboe Oboes Woodwinds Music Instrument Aislado Sobre Fondo Blanco Foto de  stock y más banco de imágenes de Oboe - iStock"/>
          <p:cNvPicPr/>
          <p:nvPr/>
        </p:nvPicPr>
        <p:blipFill>
          <a:blip r:embed="rId8"/>
          <a:stretch/>
        </p:blipFill>
        <p:spPr>
          <a:xfrm>
            <a:off x="9840600" y="2221560"/>
            <a:ext cx="1190520" cy="2183760"/>
          </a:xfrm>
          <a:prstGeom prst="rect">
            <a:avLst/>
          </a:prstGeom>
          <a:ln>
            <a:noFill/>
          </a:ln>
        </p:spPr>
      </p:pic>
      <p:pic>
        <p:nvPicPr>
          <p:cNvPr id="285" name="Picture 20" descr="Ilustración De Dibujos Animados De La Flauta Instrumentos Musicales Objeto  Clip Art Ilustraciones Svg, Vectoriales, Clip Art Vectorizado Libre De  Derechos. Image 22111673."/>
          <p:cNvPicPr/>
          <p:nvPr/>
        </p:nvPicPr>
        <p:blipFill>
          <a:blip r:embed="rId9"/>
          <a:stretch/>
        </p:blipFill>
        <p:spPr>
          <a:xfrm>
            <a:off x="2890080" y="4552920"/>
            <a:ext cx="1014120" cy="1218240"/>
          </a:xfrm>
          <a:prstGeom prst="rect">
            <a:avLst/>
          </a:prstGeom>
          <a:ln>
            <a:noFill/>
          </a:ln>
        </p:spPr>
      </p:pic>
      <p:pic>
        <p:nvPicPr>
          <p:cNvPr id="286" name="Picture 22" descr="Amazon Los más vendidos: Mejor Claves de Pequeña Percusión"/>
          <p:cNvPicPr/>
          <p:nvPr/>
        </p:nvPicPr>
        <p:blipFill>
          <a:blip r:embed="rId10"/>
          <a:stretch/>
        </p:blipFill>
        <p:spPr>
          <a:xfrm>
            <a:off x="4416840" y="4536000"/>
            <a:ext cx="1350360" cy="1350360"/>
          </a:xfrm>
          <a:prstGeom prst="rect">
            <a:avLst/>
          </a:prstGeom>
          <a:ln>
            <a:noFill/>
          </a:ln>
        </p:spPr>
      </p:pic>
      <p:pic>
        <p:nvPicPr>
          <p:cNvPr id="287" name="Imagen 10" descr=""/>
          <p:cNvPicPr/>
          <p:nvPr/>
        </p:nvPicPr>
        <p:blipFill>
          <a:blip r:embed="rId11"/>
          <a:stretch/>
        </p:blipFill>
        <p:spPr>
          <a:xfrm>
            <a:off x="5844240" y="2660400"/>
            <a:ext cx="698040" cy="1515600"/>
          </a:xfrm>
          <a:prstGeom prst="rect">
            <a:avLst/>
          </a:prstGeom>
          <a:ln>
            <a:noFill/>
          </a:ln>
        </p:spPr>
      </p:pic>
      <p:sp>
        <p:nvSpPr>
          <p:cNvPr id="288" name="CustomShape 7"/>
          <p:cNvSpPr/>
          <p:nvPr/>
        </p:nvSpPr>
        <p:spPr>
          <a:xfrm>
            <a:off x="7480440" y="5960520"/>
            <a:ext cx="1383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piano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89" name="CustomShape 8"/>
          <p:cNvSpPr/>
          <p:nvPr/>
        </p:nvSpPr>
        <p:spPr>
          <a:xfrm>
            <a:off x="1031040" y="4038480"/>
            <a:ext cx="1383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violin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90" name="CustomShape 9"/>
          <p:cNvSpPr/>
          <p:nvPr/>
        </p:nvSpPr>
        <p:spPr>
          <a:xfrm>
            <a:off x="2753640" y="4101120"/>
            <a:ext cx="1338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viola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91" name="CustomShape 10"/>
          <p:cNvSpPr/>
          <p:nvPr/>
        </p:nvSpPr>
        <p:spPr>
          <a:xfrm>
            <a:off x="4074840" y="4221000"/>
            <a:ext cx="1319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violonchelo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92" name="CustomShape 11"/>
          <p:cNvSpPr/>
          <p:nvPr/>
        </p:nvSpPr>
        <p:spPr>
          <a:xfrm>
            <a:off x="5501880" y="4186440"/>
            <a:ext cx="1395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contrabajo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93" name="CustomShape 12"/>
          <p:cNvSpPr/>
          <p:nvPr/>
        </p:nvSpPr>
        <p:spPr>
          <a:xfrm>
            <a:off x="8864640" y="4221000"/>
            <a:ext cx="12729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fagot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94" name="CustomShape 13"/>
          <p:cNvSpPr/>
          <p:nvPr/>
        </p:nvSpPr>
        <p:spPr>
          <a:xfrm>
            <a:off x="7203240" y="4181760"/>
            <a:ext cx="1838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clarinete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95" name="CustomShape 14"/>
          <p:cNvSpPr/>
          <p:nvPr/>
        </p:nvSpPr>
        <p:spPr>
          <a:xfrm>
            <a:off x="923400" y="5596560"/>
            <a:ext cx="1682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bocina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96" name="CustomShape 15"/>
          <p:cNvSpPr/>
          <p:nvPr/>
        </p:nvSpPr>
        <p:spPr>
          <a:xfrm>
            <a:off x="10110600" y="4285440"/>
            <a:ext cx="1084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oboe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97" name="CustomShape 16"/>
          <p:cNvSpPr/>
          <p:nvPr/>
        </p:nvSpPr>
        <p:spPr>
          <a:xfrm>
            <a:off x="2916720" y="5762160"/>
            <a:ext cx="1338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flauta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98" name="CustomShape 17"/>
          <p:cNvSpPr/>
          <p:nvPr/>
        </p:nvSpPr>
        <p:spPr>
          <a:xfrm>
            <a:off x="4635360" y="5853960"/>
            <a:ext cx="2010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clave</a:t>
            </a:r>
            <a:endParaRPr b="0" lang="es-CO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extShape 1"/>
          <p:cNvSpPr txBox="1"/>
          <p:nvPr/>
        </p:nvSpPr>
        <p:spPr>
          <a:xfrm>
            <a:off x="2743200" y="3062520"/>
            <a:ext cx="10972080" cy="114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s-ES" sz="4400" spc="-1" strike="noStrike">
                <a:solidFill>
                  <a:srgbClr val="000000"/>
                </a:solidFill>
                <a:latin typeface="Arial"/>
                <a:ea typeface="DejaVu Sans"/>
              </a:rPr>
              <a:t>Prepara</a:t>
            </a:r>
            <a:r>
              <a:rPr b="0" i="1" lang="es-E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ción de </a:t>
            </a:r>
            <a:r>
              <a:rPr b="0" i="1" lang="es-ES" sz="4400" spc="-1" strike="noStrike">
                <a:solidFill>
                  <a:srgbClr val="000000"/>
                </a:solidFill>
                <a:latin typeface="Arial"/>
                <a:ea typeface="DejaVu Sans"/>
              </a:rPr>
              <a:t>los </a:t>
            </a:r>
            <a:r>
              <a:rPr b="0" i="1" lang="es-ES" sz="4400" spc="-1" strike="noStrike">
                <a:solidFill>
                  <a:srgbClr val="000000"/>
                </a:solidFill>
                <a:latin typeface="Arial"/>
                <a:ea typeface="DejaVu Sans"/>
              </a:rPr>
              <a:t>datos</a:t>
            </a:r>
            <a:br/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540000" y="720720"/>
            <a:ext cx="9359640" cy="65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CO" sz="4000" spc="-1" strike="noStrike">
                <a:solidFill>
                  <a:srgbClr val="000000"/>
                </a:solidFill>
                <a:latin typeface="Arial"/>
                <a:ea typeface="DejaVu Sans"/>
              </a:rPr>
              <a:t>Pre-procesado de datos</a:t>
            </a:r>
            <a:endParaRPr b="0" lang="es-CO" sz="4000" spc="-1" strike="noStrike">
              <a:latin typeface="Arial"/>
            </a:endParaRPr>
          </a:p>
        </p:txBody>
      </p:sp>
      <p:sp>
        <p:nvSpPr>
          <p:cNvPr id="301" name="CustomShape 2"/>
          <p:cNvSpPr/>
          <p:nvPr/>
        </p:nvSpPr>
        <p:spPr>
          <a:xfrm>
            <a:off x="257760" y="306360"/>
            <a:ext cx="4158720" cy="2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r>
              <a:rPr b="1" lang="es-E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Reconocimiento sonoro de instrumentos musicales</a:t>
            </a:r>
            <a:endParaRPr b="0" lang="es-CO" sz="1200" spc="-1" strike="noStrike">
              <a:latin typeface="Arial"/>
            </a:endParaRPr>
          </a:p>
        </p:txBody>
      </p:sp>
      <p:sp>
        <p:nvSpPr>
          <p:cNvPr id="302" name="CustomShape 3"/>
          <p:cNvSpPr/>
          <p:nvPr/>
        </p:nvSpPr>
        <p:spPr>
          <a:xfrm>
            <a:off x="9000000" y="6393600"/>
            <a:ext cx="3547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Preparación de los datos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303" name="CustomShape 4"/>
          <p:cNvSpPr/>
          <p:nvPr/>
        </p:nvSpPr>
        <p:spPr>
          <a:xfrm>
            <a:off x="2347200" y="2051280"/>
            <a:ext cx="1379880" cy="118836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CustomShape 5"/>
          <p:cNvSpPr/>
          <p:nvPr/>
        </p:nvSpPr>
        <p:spPr>
          <a:xfrm>
            <a:off x="2422440" y="2291760"/>
            <a:ext cx="17218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4000" spc="-1" strike="noStrike">
                <a:solidFill>
                  <a:srgbClr val="000000"/>
                </a:solidFill>
                <a:latin typeface="Arial"/>
                <a:ea typeface="DejaVu Sans"/>
              </a:rPr>
              <a:t>.wav</a:t>
            </a:r>
            <a:endParaRPr b="0" lang="es-CO" sz="4000" spc="-1" strike="noStrike">
              <a:latin typeface="Arial"/>
            </a:endParaRPr>
          </a:p>
        </p:txBody>
      </p:sp>
      <p:sp>
        <p:nvSpPr>
          <p:cNvPr id="305" name="CustomShape 6"/>
          <p:cNvSpPr/>
          <p:nvPr/>
        </p:nvSpPr>
        <p:spPr>
          <a:xfrm>
            <a:off x="1912680" y="3295800"/>
            <a:ext cx="2216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Size vector ±1200M 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306" name="CustomShape 7"/>
          <p:cNvSpPr/>
          <p:nvPr/>
        </p:nvSpPr>
        <p:spPr>
          <a:xfrm>
            <a:off x="4917960" y="4236480"/>
            <a:ext cx="2550600" cy="132948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CustomShape 8"/>
          <p:cNvSpPr/>
          <p:nvPr/>
        </p:nvSpPr>
        <p:spPr>
          <a:xfrm>
            <a:off x="4987800" y="4420800"/>
            <a:ext cx="248040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  <a:ea typeface="DejaVu Sans"/>
              </a:rPr>
              <a:t>Extracción de características</a:t>
            </a:r>
            <a:endParaRPr b="0" lang="es-CO" sz="2800" spc="-1" strike="noStrike">
              <a:latin typeface="Arial"/>
            </a:endParaRPr>
          </a:p>
        </p:txBody>
      </p:sp>
      <p:sp>
        <p:nvSpPr>
          <p:cNvPr id="308" name="CustomShape 9"/>
          <p:cNvSpPr/>
          <p:nvPr/>
        </p:nvSpPr>
        <p:spPr>
          <a:xfrm>
            <a:off x="5372280" y="5657760"/>
            <a:ext cx="2096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Size vector 26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309" name="CustomShape 10"/>
          <p:cNvSpPr/>
          <p:nvPr/>
        </p:nvSpPr>
        <p:spPr>
          <a:xfrm>
            <a:off x="8598240" y="4326480"/>
            <a:ext cx="1379880" cy="118836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11"/>
          <p:cNvSpPr/>
          <p:nvPr/>
        </p:nvSpPr>
        <p:spPr>
          <a:xfrm>
            <a:off x="8676000" y="4593600"/>
            <a:ext cx="17218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4000" spc="-1" strike="noStrike">
                <a:solidFill>
                  <a:srgbClr val="000000"/>
                </a:solidFill>
                <a:latin typeface="Arial"/>
                <a:ea typeface="DejaVu Sans"/>
              </a:rPr>
              <a:t>PCA</a:t>
            </a:r>
            <a:endParaRPr b="0" lang="es-CO" sz="4000" spc="-1" strike="noStrike">
              <a:latin typeface="Arial"/>
            </a:endParaRPr>
          </a:p>
        </p:txBody>
      </p:sp>
      <p:sp>
        <p:nvSpPr>
          <p:cNvPr id="311" name="CustomShape 12"/>
          <p:cNvSpPr/>
          <p:nvPr/>
        </p:nvSpPr>
        <p:spPr>
          <a:xfrm>
            <a:off x="8488800" y="5597640"/>
            <a:ext cx="2096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Size vector 16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312" name="CustomShape 13"/>
          <p:cNvSpPr/>
          <p:nvPr/>
        </p:nvSpPr>
        <p:spPr>
          <a:xfrm>
            <a:off x="4634640" y="2039040"/>
            <a:ext cx="1379880" cy="118836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14"/>
          <p:cNvSpPr/>
          <p:nvPr/>
        </p:nvSpPr>
        <p:spPr>
          <a:xfrm>
            <a:off x="4722840" y="2119680"/>
            <a:ext cx="128772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Split   2 seg</a:t>
            </a:r>
            <a:endParaRPr b="0" lang="es-CO" sz="3200" spc="-1" strike="noStrike">
              <a:latin typeface="Arial"/>
            </a:endParaRPr>
          </a:p>
        </p:txBody>
      </p:sp>
      <p:sp>
        <p:nvSpPr>
          <p:cNvPr id="314" name="CustomShape 15"/>
          <p:cNvSpPr/>
          <p:nvPr/>
        </p:nvSpPr>
        <p:spPr>
          <a:xfrm>
            <a:off x="4318560" y="3283560"/>
            <a:ext cx="2096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Size vector ±173K 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315" name="CustomShape 16"/>
          <p:cNvSpPr/>
          <p:nvPr/>
        </p:nvSpPr>
        <p:spPr>
          <a:xfrm>
            <a:off x="3840480" y="2359440"/>
            <a:ext cx="716040" cy="59688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17"/>
          <p:cNvSpPr/>
          <p:nvPr/>
        </p:nvSpPr>
        <p:spPr>
          <a:xfrm>
            <a:off x="6193800" y="2402280"/>
            <a:ext cx="716040" cy="59688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CustomShape 18"/>
          <p:cNvSpPr/>
          <p:nvPr/>
        </p:nvSpPr>
        <p:spPr>
          <a:xfrm>
            <a:off x="7747560" y="4648680"/>
            <a:ext cx="716040" cy="59688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19"/>
          <p:cNvSpPr/>
          <p:nvPr/>
        </p:nvSpPr>
        <p:spPr>
          <a:xfrm>
            <a:off x="7192440" y="2148840"/>
            <a:ext cx="296640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Audio data augmentation</a:t>
            </a:r>
            <a:endParaRPr b="0" lang="es-CO" sz="3200" spc="-1" strike="noStrike">
              <a:latin typeface="Arial"/>
            </a:endParaRPr>
          </a:p>
        </p:txBody>
      </p:sp>
      <p:sp>
        <p:nvSpPr>
          <p:cNvPr id="319" name="CustomShape 20"/>
          <p:cNvSpPr/>
          <p:nvPr/>
        </p:nvSpPr>
        <p:spPr>
          <a:xfrm>
            <a:off x="7042680" y="1987200"/>
            <a:ext cx="2983680" cy="132948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21"/>
          <p:cNvSpPr/>
          <p:nvPr/>
        </p:nvSpPr>
        <p:spPr>
          <a:xfrm>
            <a:off x="2316240" y="4310640"/>
            <a:ext cx="1379880" cy="118836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" name="CustomShape 22"/>
          <p:cNvSpPr/>
          <p:nvPr/>
        </p:nvSpPr>
        <p:spPr>
          <a:xfrm>
            <a:off x="2391480" y="4551120"/>
            <a:ext cx="17218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4000" spc="-1" strike="noStrike">
                <a:solidFill>
                  <a:srgbClr val="000000"/>
                </a:solidFill>
                <a:latin typeface="Arial"/>
                <a:ea typeface="DejaVu Sans"/>
              </a:rPr>
              <a:t>.wav</a:t>
            </a:r>
            <a:endParaRPr b="0" lang="es-CO" sz="4000" spc="-1" strike="noStrike">
              <a:latin typeface="Arial"/>
            </a:endParaRPr>
          </a:p>
        </p:txBody>
      </p:sp>
      <p:sp>
        <p:nvSpPr>
          <p:cNvPr id="322" name="CustomShape 23"/>
          <p:cNvSpPr/>
          <p:nvPr/>
        </p:nvSpPr>
        <p:spPr>
          <a:xfrm>
            <a:off x="3994920" y="4648680"/>
            <a:ext cx="716040" cy="59688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CustomShape 24"/>
          <p:cNvSpPr/>
          <p:nvPr/>
        </p:nvSpPr>
        <p:spPr>
          <a:xfrm>
            <a:off x="7321680" y="3399840"/>
            <a:ext cx="2381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 audio =&gt; 9 audios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324" name="CustomShape 25"/>
          <p:cNvSpPr/>
          <p:nvPr/>
        </p:nvSpPr>
        <p:spPr>
          <a:xfrm>
            <a:off x="1958040" y="5535360"/>
            <a:ext cx="2096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Size vector ±173K 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325" name="CustomShape 26"/>
          <p:cNvSpPr/>
          <p:nvPr/>
        </p:nvSpPr>
        <p:spPr>
          <a:xfrm>
            <a:off x="790200" y="2234880"/>
            <a:ext cx="862920" cy="904680"/>
          </a:xfrm>
          <a:prstGeom prst="ellipse">
            <a:avLst/>
          </a:prstGeom>
          <a:noFill/>
          <a:ln w="572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27"/>
          <p:cNvSpPr/>
          <p:nvPr/>
        </p:nvSpPr>
        <p:spPr>
          <a:xfrm>
            <a:off x="972360" y="2333520"/>
            <a:ext cx="17218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4000" spc="-1" strike="noStrike">
                <a:solidFill>
                  <a:srgbClr val="ff0000"/>
                </a:solidFill>
                <a:latin typeface="Arial"/>
                <a:ea typeface="DejaVu Sans"/>
              </a:rPr>
              <a:t>1</a:t>
            </a:r>
            <a:endParaRPr b="0" lang="es-CO" sz="4000" spc="-1" strike="noStrike">
              <a:latin typeface="Arial"/>
            </a:endParaRPr>
          </a:p>
        </p:txBody>
      </p:sp>
      <p:sp>
        <p:nvSpPr>
          <p:cNvPr id="327" name="CustomShape 28"/>
          <p:cNvSpPr/>
          <p:nvPr/>
        </p:nvSpPr>
        <p:spPr>
          <a:xfrm>
            <a:off x="790200" y="4445280"/>
            <a:ext cx="862920" cy="904680"/>
          </a:xfrm>
          <a:prstGeom prst="ellipse">
            <a:avLst/>
          </a:prstGeom>
          <a:noFill/>
          <a:ln w="572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29"/>
          <p:cNvSpPr/>
          <p:nvPr/>
        </p:nvSpPr>
        <p:spPr>
          <a:xfrm>
            <a:off x="972360" y="4551120"/>
            <a:ext cx="17218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4000" spc="-1" strike="noStrike">
                <a:solidFill>
                  <a:srgbClr val="ff0000"/>
                </a:solidFill>
                <a:latin typeface="Arial"/>
                <a:ea typeface="DejaVu Sans"/>
              </a:rPr>
              <a:t>2</a:t>
            </a:r>
            <a:endParaRPr b="0" lang="es-CO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584</TotalTime>
  <Application>LibreOffice/6.4.7.2$Linux_X86_64 LibreOffice_project/40$Build-2</Application>
  <Words>973</Words>
  <Paragraphs>273</Paragraphs>
  <Company>Planeta Sistemas y OPeraciones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2021-03-22T10:48:02Z</dcterms:created>
  <dc:creator>Gina Gómez Herrero</dc:creator>
  <dc:description/>
  <dc:language>es-CO</dc:language>
  <cp:lastModifiedBy/>
  <dcterms:modified xsi:type="dcterms:W3CDTF">2022-10-25T12:57:25Z</dcterms:modified>
  <cp:revision>72</cp:revision>
  <dc:subject/>
  <dc:title>Presentación de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Planeta Sistemas y OPeraciones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1</vt:i4>
  </property>
  <property fmtid="{D5CDD505-2E9C-101B-9397-08002B2CF9AE}" pid="8" name="Notes">
    <vt:i4>4</vt:i4>
  </property>
  <property fmtid="{D5CDD505-2E9C-101B-9397-08002B2CF9AE}" pid="9" name="PresentationFormat">
    <vt:lpwstr>Panorámica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31</vt:i4>
  </property>
</Properties>
</file>